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302" r:id="rId3"/>
    <p:sldId id="289" r:id="rId4"/>
    <p:sldId id="273" r:id="rId5"/>
    <p:sldId id="284" r:id="rId6"/>
    <p:sldId id="257" r:id="rId7"/>
    <p:sldId id="258" r:id="rId8"/>
    <p:sldId id="259" r:id="rId9"/>
    <p:sldId id="260" r:id="rId10"/>
    <p:sldId id="261" r:id="rId11"/>
    <p:sldId id="263" r:id="rId12"/>
    <p:sldId id="262" r:id="rId13"/>
    <p:sldId id="272" r:id="rId14"/>
    <p:sldId id="287" r:id="rId15"/>
    <p:sldId id="264" r:id="rId16"/>
    <p:sldId id="265" r:id="rId17"/>
    <p:sldId id="285" r:id="rId18"/>
    <p:sldId id="270" r:id="rId19"/>
    <p:sldId id="266" r:id="rId20"/>
    <p:sldId id="267" r:id="rId21"/>
    <p:sldId id="268" r:id="rId22"/>
    <p:sldId id="269" r:id="rId23"/>
    <p:sldId id="286" r:id="rId24"/>
    <p:sldId id="274" r:id="rId25"/>
    <p:sldId id="283" r:id="rId26"/>
    <p:sldId id="276" r:id="rId27"/>
    <p:sldId id="279" r:id="rId28"/>
    <p:sldId id="281" r:id="rId29"/>
    <p:sldId id="278" r:id="rId30"/>
    <p:sldId id="280" r:id="rId31"/>
    <p:sldId id="282" r:id="rId32"/>
    <p:sldId id="275" r:id="rId33"/>
    <p:sldId id="290" r:id="rId34"/>
    <p:sldId id="291" r:id="rId35"/>
    <p:sldId id="296" r:id="rId36"/>
    <p:sldId id="304" r:id="rId37"/>
    <p:sldId id="306" r:id="rId38"/>
    <p:sldId id="305" r:id="rId39"/>
    <p:sldId id="292" r:id="rId40"/>
    <p:sldId id="297" r:id="rId41"/>
    <p:sldId id="298" r:id="rId42"/>
    <p:sldId id="293" r:id="rId43"/>
    <p:sldId id="294" r:id="rId44"/>
    <p:sldId id="301" r:id="rId45"/>
    <p:sldId id="295" r:id="rId46"/>
    <p:sldId id="299" r:id="rId47"/>
    <p:sldId id="300" r:id="rId48"/>
    <p:sldId id="303" r:id="rId4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9E7A7"/>
    <a:srgbClr val="E0E971"/>
    <a:srgbClr val="F3E39D"/>
    <a:srgbClr val="F1F5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98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8140E40-5978-4157-8C5F-8A5EF4966AC4}" type="datetimeFigureOut">
              <a:rPr lang="en-US" smtClean="0"/>
              <a:t>6/27/2017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C828015-883A-483D-8747-BDAAC0E25F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40E40-5978-4157-8C5F-8A5EF4966AC4}" type="datetimeFigureOut">
              <a:rPr lang="en-US" smtClean="0"/>
              <a:t>6/27/2017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28015-883A-483D-8747-BDAAC0E25F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40E40-5978-4157-8C5F-8A5EF4966AC4}" type="datetimeFigureOut">
              <a:rPr lang="en-US" smtClean="0"/>
              <a:t>6/27/2017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28015-883A-483D-8747-BDAAC0E25F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40E40-5978-4157-8C5F-8A5EF4966AC4}" type="datetimeFigureOut">
              <a:rPr lang="en-US" smtClean="0"/>
              <a:t>6/27/2017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28015-883A-483D-8747-BDAAC0E25FC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40E40-5978-4157-8C5F-8A5EF4966AC4}" type="datetimeFigureOut">
              <a:rPr lang="en-US" smtClean="0"/>
              <a:t>6/27/2017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28015-883A-483D-8747-BDAAC0E25FC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40E40-5978-4157-8C5F-8A5EF4966AC4}" type="datetimeFigureOut">
              <a:rPr lang="en-US" smtClean="0"/>
              <a:t>6/27/2017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28015-883A-483D-8747-BDAAC0E25FC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40E40-5978-4157-8C5F-8A5EF4966AC4}" type="datetimeFigureOut">
              <a:rPr lang="en-US" smtClean="0"/>
              <a:t>6/27/2017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28015-883A-483D-8747-BDAAC0E25FC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40E40-5978-4157-8C5F-8A5EF4966AC4}" type="datetimeFigureOut">
              <a:rPr lang="en-US" smtClean="0"/>
              <a:t>6/27/2017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28015-883A-483D-8747-BDAAC0E25FCF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40E40-5978-4157-8C5F-8A5EF4966AC4}" type="datetimeFigureOut">
              <a:rPr lang="en-US" smtClean="0"/>
              <a:t>6/27/2017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28015-883A-483D-8747-BDAAC0E25F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D8140E40-5978-4157-8C5F-8A5EF4966AC4}" type="datetimeFigureOut">
              <a:rPr lang="en-US" smtClean="0"/>
              <a:t>6/27/2017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28015-883A-483D-8747-BDAAC0E25FC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8140E40-5978-4157-8C5F-8A5EF4966AC4}" type="datetimeFigureOut">
              <a:rPr lang="en-US" smtClean="0"/>
              <a:t>6/27/2017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C828015-883A-483D-8747-BDAAC0E25FCF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8140E40-5978-4157-8C5F-8A5EF4966AC4}" type="datetimeFigureOut">
              <a:rPr lang="en-US" smtClean="0"/>
              <a:t>6/27/2017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C828015-883A-483D-8747-BDAAC0E25FC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457200"/>
            <a:ext cx="7772400" cy="1829761"/>
          </a:xfrm>
        </p:spPr>
        <p:txBody>
          <a:bodyPr>
            <a:normAutofit fontScale="90000"/>
          </a:bodyPr>
          <a:lstStyle/>
          <a:p>
            <a:pPr algn="l"/>
            <a:r>
              <a:rPr lang="en-US" sz="4400" dirty="0" err="1" smtClean="0"/>
              <a:t>Consejos</a:t>
            </a:r>
            <a:r>
              <a:rPr lang="en-US" sz="4400" smtClean="0"/>
              <a:t> para mejorar y contextualizar los exámenes escritos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2819400"/>
            <a:ext cx="7772400" cy="1199704"/>
          </a:xfrm>
        </p:spPr>
        <p:txBody>
          <a:bodyPr/>
          <a:lstStyle/>
          <a:p>
            <a:r>
              <a:rPr lang="en-US" dirty="0" smtClean="0"/>
              <a:t>Dr. Blair Bateman, BYU</a:t>
            </a:r>
            <a:endParaRPr lang="en-US" dirty="0"/>
          </a:p>
        </p:txBody>
      </p:sp>
      <p:pic>
        <p:nvPicPr>
          <p:cNvPr id="1026" name="Picture 2" descr="Image result for respuestas graciosas exam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3686046"/>
            <a:ext cx="4267200" cy="3171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 result for respuestas graciosas examen de español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826" t="3793" r="33287"/>
          <a:stretch/>
        </p:blipFill>
        <p:spPr bwMode="auto">
          <a:xfrm>
            <a:off x="0" y="2335161"/>
            <a:ext cx="3501087" cy="4633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4321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447800"/>
            <a:ext cx="7772400" cy="4525963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en-US" sz="2800" i="1"/>
              <a:t>¿</a:t>
            </a:r>
            <a:r>
              <a:rPr lang="es-ES" sz="2800" i="1"/>
              <a:t>Verdadero o falso?</a:t>
            </a:r>
          </a:p>
          <a:p>
            <a:pPr marL="109728" indent="0">
              <a:buNone/>
            </a:pPr>
            <a:r>
              <a:rPr lang="es-ES" sz="2800"/>
              <a:t>Las Madres de la Plaza de Mayo es una asociación de madres argentinas cuyos hijos desaparecieron durante la dictadura militar, entre 1976 y 1983, y que iniciaron marchas de protesta en 1977 en la Plaza de Mayo de Buenos Aires.</a:t>
            </a:r>
          </a:p>
          <a:p>
            <a:pPr marL="109728" indent="0">
              <a:buNone/>
            </a:pPr>
            <a:endParaRPr lang="pt-BR" sz="2800" i="1"/>
          </a:p>
          <a:p>
            <a:pPr marL="109728" indent="0">
              <a:buNone/>
            </a:pPr>
            <a:r>
              <a:rPr lang="pt-BR" sz="2800" i="1" u="sng" smtClean="0"/>
              <a:t>Mejor</a:t>
            </a:r>
            <a:r>
              <a:rPr lang="pt-BR" sz="2800" smtClean="0"/>
              <a:t>: Dividir en varias preguntas</a:t>
            </a:r>
            <a:endParaRPr lang="es-ES" sz="2800" i="1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 smtClean="0"/>
              <a:t>Identifique</a:t>
            </a:r>
            <a:r>
              <a:rPr lang="en-US" smtClean="0"/>
              <a:t> el </a:t>
            </a:r>
            <a:r>
              <a:rPr lang="en-US" dirty="0" err="1" smtClean="0"/>
              <a:t>problema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140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 idx="4294967295"/>
          </p:nvPr>
        </p:nvSpPr>
        <p:spPr>
          <a:xfrm>
            <a:off x="533400" y="340087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smtClean="0"/>
              <a:t>PREGUNTAS DE EMPAREJAMIENTO</a:t>
            </a:r>
            <a:endParaRPr lang="en-US" sz="3600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4294967295"/>
          </p:nvPr>
        </p:nvSpPr>
        <p:spPr>
          <a:xfrm>
            <a:off x="228600" y="3581400"/>
            <a:ext cx="6019800" cy="4953000"/>
          </a:xfrm>
        </p:spPr>
        <p:txBody>
          <a:bodyPr/>
          <a:lstStyle/>
          <a:p>
            <a:pPr marL="109728" indent="0">
              <a:buNone/>
            </a:pPr>
            <a:r>
              <a:rPr lang="en-US" sz="2000" dirty="0" smtClean="0"/>
              <a:t>____</a:t>
            </a:r>
            <a:r>
              <a:rPr lang="en-US" sz="2000" dirty="0"/>
              <a:t>	</a:t>
            </a:r>
            <a:r>
              <a:rPr lang="en-US" sz="2000" dirty="0" smtClean="0"/>
              <a:t>1</a:t>
            </a:r>
            <a:r>
              <a:rPr lang="en-US" sz="2000" smtClean="0"/>
              <a:t>. Derrota de la Armada Española</a:t>
            </a:r>
            <a:endParaRPr lang="en-US" sz="2000" dirty="0" smtClean="0"/>
          </a:p>
          <a:p>
            <a:pPr marL="109728" indent="0">
              <a:buNone/>
            </a:pPr>
            <a:r>
              <a:rPr lang="en-US" sz="2000" dirty="0" smtClean="0"/>
              <a:t>____	2</a:t>
            </a:r>
            <a:r>
              <a:rPr lang="en-US" sz="2000" smtClean="0"/>
              <a:t>. Caída de Granada</a:t>
            </a:r>
            <a:endParaRPr lang="en-US" sz="2000" dirty="0" smtClean="0"/>
          </a:p>
          <a:p>
            <a:pPr marL="109728" indent="0">
              <a:buNone/>
            </a:pPr>
            <a:r>
              <a:rPr lang="en-US" sz="2000" dirty="0"/>
              <a:t>____	3</a:t>
            </a:r>
            <a:r>
              <a:rPr lang="en-US" sz="2000" smtClean="0"/>
              <a:t>. Proclamación de la 1</a:t>
            </a:r>
            <a:r>
              <a:rPr lang="en-US" sz="2000" baseline="30000" smtClean="0"/>
              <a:t>a</a:t>
            </a:r>
            <a:r>
              <a:rPr lang="en-US" sz="2000" smtClean="0"/>
              <a:t> República</a:t>
            </a:r>
            <a:endParaRPr lang="en-US" sz="2000" dirty="0" smtClean="0"/>
          </a:p>
          <a:p>
            <a:pPr marL="109728" indent="0">
              <a:buNone/>
            </a:pPr>
            <a:r>
              <a:rPr lang="en-US" sz="2000" dirty="0" smtClean="0"/>
              <a:t>____	</a:t>
            </a:r>
            <a:r>
              <a:rPr lang="en-US" sz="2000" dirty="0"/>
              <a:t>4</a:t>
            </a:r>
            <a:r>
              <a:rPr lang="en-US" sz="2000" smtClean="0"/>
              <a:t>. Francia ocupa España bajo Napoleón</a:t>
            </a:r>
            <a:endParaRPr lang="en-US" sz="2000" dirty="0" smtClean="0"/>
          </a:p>
          <a:p>
            <a:pPr marL="109728" indent="0">
              <a:buNone/>
            </a:pPr>
            <a:r>
              <a:rPr lang="en-US" sz="2000" dirty="0" smtClean="0"/>
              <a:t>____	5</a:t>
            </a:r>
            <a:r>
              <a:rPr lang="en-US" sz="2000" smtClean="0"/>
              <a:t>. Invasión de los musulmanes</a:t>
            </a:r>
            <a:endParaRPr lang="en-US" sz="2000" dirty="0" smtClean="0"/>
          </a:p>
          <a:p>
            <a:pPr marL="109728" indent="0">
              <a:buNone/>
            </a:pPr>
            <a:r>
              <a:rPr lang="en-US" sz="2000" dirty="0" smtClean="0"/>
              <a:t>____ 	</a:t>
            </a:r>
            <a:r>
              <a:rPr lang="en-US" sz="2000" dirty="0"/>
              <a:t>6</a:t>
            </a:r>
            <a:r>
              <a:rPr lang="en-US" sz="2000" smtClean="0"/>
              <a:t>. Muerte de Franco</a:t>
            </a:r>
            <a:endParaRPr lang="en-US" sz="2000" dirty="0" smtClean="0"/>
          </a:p>
          <a:p>
            <a:pPr marL="109728" indent="0">
              <a:buNone/>
            </a:pP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4294967295"/>
          </p:nvPr>
        </p:nvSpPr>
        <p:spPr>
          <a:xfrm>
            <a:off x="6324600" y="3401292"/>
            <a:ext cx="2743200" cy="4879975"/>
          </a:xfrm>
        </p:spPr>
        <p:txBody>
          <a:bodyPr>
            <a:normAutofit/>
          </a:bodyPr>
          <a:lstStyle/>
          <a:p>
            <a:pPr marL="566928" indent="-457200">
              <a:buAutoNum type="alphaLcPeriod"/>
            </a:pPr>
            <a:r>
              <a:rPr lang="en-US" sz="2000" smtClean="0"/>
              <a:t>711</a:t>
            </a:r>
            <a:endParaRPr lang="en-US" sz="2000" dirty="0" smtClean="0"/>
          </a:p>
          <a:p>
            <a:pPr marL="566928" indent="-457200">
              <a:buAutoNum type="alphaLcPeriod"/>
            </a:pPr>
            <a:r>
              <a:rPr lang="en-US" sz="2000" smtClean="0"/>
              <a:t>1492</a:t>
            </a:r>
            <a:endParaRPr lang="en-US" sz="2000" dirty="0" smtClean="0"/>
          </a:p>
          <a:p>
            <a:pPr marL="566928" indent="-457200">
              <a:buAutoNum type="alphaLcPeriod"/>
            </a:pPr>
            <a:r>
              <a:rPr lang="en-US" sz="2000" smtClean="0"/>
              <a:t>1588</a:t>
            </a:r>
            <a:endParaRPr lang="en-US" sz="2000" dirty="0" smtClean="0"/>
          </a:p>
          <a:p>
            <a:pPr marL="566928" indent="-457200">
              <a:buAutoNum type="alphaLcPeriod"/>
            </a:pPr>
            <a:r>
              <a:rPr lang="en-US" sz="2000" smtClean="0"/>
              <a:t>1808</a:t>
            </a:r>
            <a:endParaRPr lang="en-US" sz="2000" dirty="0" smtClean="0"/>
          </a:p>
          <a:p>
            <a:pPr marL="566928" indent="-457200">
              <a:buAutoNum type="alphaLcPeriod"/>
            </a:pPr>
            <a:r>
              <a:rPr lang="en-US" sz="2000" smtClean="0"/>
              <a:t>1873</a:t>
            </a:r>
            <a:endParaRPr lang="en-US" sz="2000" dirty="0" smtClean="0"/>
          </a:p>
          <a:p>
            <a:pPr marL="566928" indent="-457200">
              <a:buAutoNum type="alphaLcPeriod"/>
            </a:pPr>
            <a:r>
              <a:rPr lang="en-US" sz="2000" smtClean="0"/>
              <a:t>1938</a:t>
            </a:r>
            <a:endParaRPr lang="en-US" sz="2000" dirty="0" smtClean="0"/>
          </a:p>
          <a:p>
            <a:pPr marL="566928" indent="-457200">
              <a:buAutoNum type="alphaLcPeriod"/>
            </a:pPr>
            <a:r>
              <a:rPr lang="en-US" sz="2000" smtClean="0"/>
              <a:t>1975</a:t>
            </a:r>
            <a:endParaRPr lang="en-US" sz="2000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2521527" y="2643381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solidFill>
                  <a:srgbClr val="FF0000"/>
                </a:solidFill>
              </a:rPr>
              <a:t>premisas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553200" y="2624041"/>
            <a:ext cx="12554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smtClean="0">
                <a:solidFill>
                  <a:srgbClr val="FF0000"/>
                </a:solidFill>
              </a:rPr>
              <a:t>respuestas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7" name="Left Brace 16"/>
          <p:cNvSpPr/>
          <p:nvPr/>
        </p:nvSpPr>
        <p:spPr>
          <a:xfrm rot="5400000">
            <a:off x="3099954" y="1176771"/>
            <a:ext cx="353291" cy="4095750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Left Brace 17"/>
          <p:cNvSpPr/>
          <p:nvPr/>
        </p:nvSpPr>
        <p:spPr>
          <a:xfrm rot="5400000">
            <a:off x="7109978" y="2491222"/>
            <a:ext cx="353291" cy="1466849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066800" y="1483087"/>
            <a:ext cx="6629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/>
              <a:t>Combine cada evento con el año en que ocurrió. No todas las respuestas </a:t>
            </a:r>
            <a:r>
              <a:rPr lang="es-ES" i="1" smtClean="0"/>
              <a:t>deberán ser usadas</a:t>
            </a:r>
            <a:r>
              <a:rPr lang="es-ES" i="1"/>
              <a:t>, pero cada respuesta puede </a:t>
            </a:r>
            <a:r>
              <a:rPr lang="es-ES" i="1" smtClean="0"/>
              <a:t>utilizarse solo </a:t>
            </a:r>
            <a:r>
              <a:rPr lang="es-ES" i="1"/>
              <a:t>una vez.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821712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5968" y="1981200"/>
            <a:ext cx="8458200" cy="4614672"/>
          </a:xfrm>
        </p:spPr>
        <p:txBody>
          <a:bodyPr>
            <a:normAutofit/>
          </a:bodyPr>
          <a:lstStyle/>
          <a:p>
            <a:r>
              <a:rPr lang="es-ES" sz="2400"/>
              <a:t>Utilice premisas y respuestas homogéneas</a:t>
            </a:r>
          </a:p>
          <a:p>
            <a:r>
              <a:rPr lang="es-ES" sz="2400"/>
              <a:t>Coloque las frases más cortas a la derecha</a:t>
            </a:r>
          </a:p>
          <a:p>
            <a:r>
              <a:rPr lang="es-ES" sz="2400" smtClean="0"/>
              <a:t>Coloque </a:t>
            </a:r>
            <a:r>
              <a:rPr lang="es-ES" sz="2400"/>
              <a:t>las respuestas en orden lógico</a:t>
            </a:r>
          </a:p>
          <a:p>
            <a:r>
              <a:rPr lang="es-ES" sz="2400"/>
              <a:t>Explique cuántas veces se puede utilizar cada respuesta</a:t>
            </a:r>
          </a:p>
          <a:p>
            <a:r>
              <a:rPr lang="es-ES" sz="2400" smtClean="0"/>
              <a:t>Incluya </a:t>
            </a:r>
            <a:r>
              <a:rPr lang="es-ES" sz="2400"/>
              <a:t>más respuestas </a:t>
            </a:r>
            <a:r>
              <a:rPr lang="es-ES" sz="2400" smtClean="0"/>
              <a:t>que </a:t>
            </a:r>
            <a:r>
              <a:rPr lang="es-ES" sz="2400"/>
              <a:t>premisas (optativo)</a:t>
            </a:r>
          </a:p>
          <a:p>
            <a:r>
              <a:rPr lang="es-ES" sz="2400"/>
              <a:t>Coloque todas las </a:t>
            </a:r>
            <a:r>
              <a:rPr lang="es-ES" sz="2400" smtClean="0"/>
              <a:t>premisas </a:t>
            </a:r>
            <a:r>
              <a:rPr lang="es-ES" sz="2400"/>
              <a:t>y respuestas en una sola página</a:t>
            </a:r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000" smtClean="0"/>
              <a:t>Cómo redactar preguntas de emparejamiento</a:t>
            </a:r>
            <a:endParaRPr lang="en-US" sz="3000" i="1" dirty="0"/>
          </a:p>
        </p:txBody>
      </p:sp>
    </p:spTree>
    <p:extLst>
      <p:ext uri="{BB962C8B-B14F-4D97-AF65-F5344CB8AC3E}">
        <p14:creationId xmlns:p14="http://schemas.microsoft.com/office/powerpoint/2010/main" val="344891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 idx="4294967295"/>
          </p:nvPr>
        </p:nvSpPr>
        <p:spPr>
          <a:xfrm>
            <a:off x="914400" y="304800"/>
            <a:ext cx="8229600" cy="1143000"/>
          </a:xfrm>
        </p:spPr>
        <p:txBody>
          <a:bodyPr/>
          <a:lstStyle/>
          <a:p>
            <a:r>
              <a:rPr lang="en-US" err="1" smtClean="0"/>
              <a:t>Identifique</a:t>
            </a:r>
            <a:r>
              <a:rPr lang="en-US" smtClean="0"/>
              <a:t> los </a:t>
            </a:r>
            <a:r>
              <a:rPr lang="en-US" dirty="0" err="1" smtClean="0"/>
              <a:t>problemas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4294967295"/>
          </p:nvPr>
        </p:nvSpPr>
        <p:spPr>
          <a:xfrm>
            <a:off x="0" y="2438400"/>
            <a:ext cx="4267200" cy="4953000"/>
          </a:xfrm>
        </p:spPr>
        <p:txBody>
          <a:bodyPr/>
          <a:lstStyle/>
          <a:p>
            <a:pPr marL="109728" indent="0">
              <a:buNone/>
            </a:pPr>
            <a:r>
              <a:rPr lang="en-US" sz="2000" dirty="0" smtClean="0"/>
              <a:t>____</a:t>
            </a:r>
            <a:r>
              <a:rPr lang="en-US" sz="2000" dirty="0"/>
              <a:t>	</a:t>
            </a:r>
            <a:r>
              <a:rPr lang="en-US" sz="2000" dirty="0" smtClean="0"/>
              <a:t>1</a:t>
            </a:r>
            <a:r>
              <a:rPr lang="en-US" sz="2000" smtClean="0"/>
              <a:t>. 1478</a:t>
            </a:r>
            <a:endParaRPr lang="en-US" sz="2000" dirty="0" smtClean="0"/>
          </a:p>
          <a:p>
            <a:pPr marL="109728" indent="0">
              <a:buNone/>
            </a:pPr>
            <a:r>
              <a:rPr lang="en-US" sz="2000" dirty="0" smtClean="0"/>
              <a:t>____	2</a:t>
            </a:r>
            <a:r>
              <a:rPr lang="en-US" sz="2000" smtClean="0"/>
              <a:t>. 11 de febrero de 1873</a:t>
            </a:r>
            <a:endParaRPr lang="en-US" sz="2000" dirty="0" smtClean="0"/>
          </a:p>
          <a:p>
            <a:pPr marL="109728" indent="0">
              <a:buNone/>
            </a:pPr>
            <a:r>
              <a:rPr lang="en-US" sz="2000" dirty="0" smtClean="0"/>
              <a:t>____ 	3</a:t>
            </a:r>
            <a:r>
              <a:rPr lang="en-US" sz="2000" smtClean="0"/>
              <a:t>. 1975</a:t>
            </a:r>
            <a:endParaRPr lang="en-US" sz="2000" dirty="0" smtClean="0"/>
          </a:p>
          <a:p>
            <a:pPr marL="109728" indent="0">
              <a:buNone/>
            </a:pPr>
            <a:r>
              <a:rPr lang="en-US" sz="2000" dirty="0" smtClean="0"/>
              <a:t>____ 	4</a:t>
            </a:r>
            <a:r>
              <a:rPr lang="en-US" sz="2000" smtClean="0"/>
              <a:t>. 1492</a:t>
            </a:r>
            <a:endParaRPr lang="en-US" sz="2000" dirty="0" smtClean="0"/>
          </a:p>
          <a:p>
            <a:pPr marL="109728" indent="0">
              <a:buNone/>
            </a:pPr>
            <a:r>
              <a:rPr lang="en-US" sz="2000" dirty="0" smtClean="0"/>
              <a:t>____	5</a:t>
            </a:r>
            <a:r>
              <a:rPr lang="en-US" sz="2000" smtClean="0"/>
              <a:t>. 1588</a:t>
            </a:r>
            <a:endParaRPr lang="en-US" sz="2000" dirty="0" smtClean="0"/>
          </a:p>
          <a:p>
            <a:pPr marL="109728" indent="0">
              <a:buNone/>
            </a:pPr>
            <a:r>
              <a:rPr lang="en-US" sz="2000" dirty="0" smtClean="0"/>
              <a:t>____	6</a:t>
            </a:r>
            <a:r>
              <a:rPr lang="en-US" sz="2000" smtClean="0"/>
              <a:t>. 1808</a:t>
            </a:r>
            <a:endParaRPr lang="en-US" sz="2000" dirty="0" smtClean="0"/>
          </a:p>
          <a:p>
            <a:pPr marL="109728" indent="0">
              <a:buNone/>
            </a:pPr>
            <a:r>
              <a:rPr lang="en-US" sz="2000" dirty="0" smtClean="0"/>
              <a:t>____	7</a:t>
            </a:r>
            <a:r>
              <a:rPr lang="en-US" sz="2000" smtClean="0"/>
              <a:t>. 711</a:t>
            </a:r>
            <a:endParaRPr lang="en-US" sz="2000" dirty="0" smtClean="0"/>
          </a:p>
          <a:p>
            <a:pPr marL="109728" indent="0">
              <a:buNone/>
            </a:pP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4294967295"/>
          </p:nvPr>
        </p:nvSpPr>
        <p:spPr>
          <a:xfrm>
            <a:off x="4191000" y="2438401"/>
            <a:ext cx="4572000" cy="3352800"/>
          </a:xfrm>
        </p:spPr>
        <p:txBody>
          <a:bodyPr>
            <a:normAutofit lnSpcReduction="10000"/>
          </a:bodyPr>
          <a:lstStyle/>
          <a:p>
            <a:pPr marL="109728" indent="0">
              <a:buNone/>
            </a:pPr>
            <a:r>
              <a:rPr lang="en-US" sz="2000" smtClean="0"/>
              <a:t>a. Derrota </a:t>
            </a:r>
            <a:r>
              <a:rPr lang="en-US" sz="2000"/>
              <a:t>de la Armada Española</a:t>
            </a:r>
          </a:p>
          <a:p>
            <a:pPr marL="109728" indent="0">
              <a:buNone/>
            </a:pPr>
            <a:r>
              <a:rPr lang="en-US" sz="2000" smtClean="0"/>
              <a:t>b</a:t>
            </a:r>
            <a:r>
              <a:rPr lang="en-US" sz="2000"/>
              <a:t>. Muerte de Franco</a:t>
            </a:r>
          </a:p>
          <a:p>
            <a:pPr marL="109728" indent="0">
              <a:buNone/>
            </a:pPr>
            <a:r>
              <a:rPr lang="en-US" sz="2000" smtClean="0"/>
              <a:t>c</a:t>
            </a:r>
            <a:r>
              <a:rPr lang="en-US" sz="2000"/>
              <a:t>. Francia ocupa España bajo </a:t>
            </a:r>
            <a:endParaRPr lang="en-US" sz="2000" smtClean="0"/>
          </a:p>
          <a:p>
            <a:pPr marL="109728" indent="0">
              <a:buNone/>
            </a:pPr>
            <a:r>
              <a:rPr lang="en-US" sz="2000"/>
              <a:t> </a:t>
            </a:r>
            <a:r>
              <a:rPr lang="en-US" sz="2000" smtClean="0"/>
              <a:t>   Napoleón</a:t>
            </a:r>
            <a:endParaRPr lang="en-US" sz="2000"/>
          </a:p>
          <a:p>
            <a:pPr marL="109728" indent="0">
              <a:buNone/>
            </a:pPr>
            <a:r>
              <a:rPr lang="en-US" sz="2000" smtClean="0"/>
              <a:t>d</a:t>
            </a:r>
            <a:r>
              <a:rPr lang="en-US" sz="2000"/>
              <a:t>. </a:t>
            </a:r>
            <a:r>
              <a:rPr lang="en-US" sz="2000" smtClean="0"/>
              <a:t>Fecha de la proclamación </a:t>
            </a:r>
            <a:r>
              <a:rPr lang="en-US" sz="2000"/>
              <a:t>de la </a:t>
            </a:r>
            <a:r>
              <a:rPr lang="en-US" sz="2000" smtClean="0"/>
              <a:t> </a:t>
            </a:r>
          </a:p>
          <a:p>
            <a:pPr marL="109728" indent="0">
              <a:buNone/>
            </a:pPr>
            <a:r>
              <a:rPr lang="en-US" sz="2000"/>
              <a:t> </a:t>
            </a:r>
            <a:r>
              <a:rPr lang="en-US" sz="2000" smtClean="0"/>
              <a:t>   1</a:t>
            </a:r>
            <a:r>
              <a:rPr lang="en-US" sz="2000" baseline="30000" smtClean="0"/>
              <a:t>a</a:t>
            </a:r>
            <a:r>
              <a:rPr lang="en-US" sz="2000" smtClean="0"/>
              <a:t> </a:t>
            </a:r>
            <a:r>
              <a:rPr lang="en-US" sz="2000"/>
              <a:t>República</a:t>
            </a:r>
          </a:p>
          <a:p>
            <a:pPr marL="109728" indent="0">
              <a:buNone/>
            </a:pPr>
            <a:r>
              <a:rPr lang="en-US" sz="2000" smtClean="0"/>
              <a:t>e</a:t>
            </a:r>
            <a:r>
              <a:rPr lang="en-US" sz="2000"/>
              <a:t>. </a:t>
            </a:r>
            <a:r>
              <a:rPr lang="en-US" sz="2000" smtClean="0"/>
              <a:t>Invasión de los musulmanes</a:t>
            </a:r>
            <a:endParaRPr lang="en-US" sz="2000" dirty="0"/>
          </a:p>
          <a:p>
            <a:pPr marL="109728" indent="0">
              <a:buNone/>
            </a:pPr>
            <a:r>
              <a:rPr lang="en-US" sz="2000" dirty="0"/>
              <a:t>f</a:t>
            </a:r>
            <a:r>
              <a:rPr lang="en-US" sz="2000"/>
              <a:t>. </a:t>
            </a:r>
            <a:r>
              <a:rPr lang="en-US" sz="2000" smtClean="0"/>
              <a:t> Año de la caída de Granada, la </a:t>
            </a:r>
          </a:p>
          <a:p>
            <a:pPr marL="109728" indent="0">
              <a:buNone/>
            </a:pPr>
            <a:r>
              <a:rPr lang="en-US" sz="2000"/>
              <a:t> </a:t>
            </a:r>
            <a:r>
              <a:rPr lang="en-US" sz="2000" smtClean="0"/>
              <a:t>   última fortaleza musulmana en </a:t>
            </a:r>
          </a:p>
          <a:p>
            <a:pPr marL="109728" indent="0">
              <a:buNone/>
            </a:pPr>
            <a:r>
              <a:rPr lang="en-US" sz="2000"/>
              <a:t> </a:t>
            </a:r>
            <a:r>
              <a:rPr lang="en-US" sz="2000" smtClean="0"/>
              <a:t>   España</a:t>
            </a:r>
            <a:endParaRPr lang="en-US" sz="2000" dirty="0"/>
          </a:p>
        </p:txBody>
      </p:sp>
      <p:sp>
        <p:nvSpPr>
          <p:cNvPr id="15" name="TextBox 14"/>
          <p:cNvSpPr txBox="1"/>
          <p:nvPr/>
        </p:nvSpPr>
        <p:spPr>
          <a:xfrm>
            <a:off x="457200" y="1905000"/>
            <a:ext cx="2590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/>
              <a:t>Combine.</a:t>
            </a:r>
            <a:endParaRPr lang="en-US" sz="2000" i="1" dirty="0"/>
          </a:p>
        </p:txBody>
      </p:sp>
    </p:spTree>
    <p:extLst>
      <p:ext uri="{BB962C8B-B14F-4D97-AF65-F5344CB8AC3E}">
        <p14:creationId xmlns:p14="http://schemas.microsoft.com/office/powerpoint/2010/main" val="2167334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05000" y="2590800"/>
            <a:ext cx="6934200" cy="4525963"/>
          </a:xfrm>
        </p:spPr>
        <p:txBody>
          <a:bodyPr/>
          <a:lstStyle/>
          <a:p>
            <a:r>
              <a:rPr lang="es-ES"/>
              <a:t>L</a:t>
            </a:r>
            <a:r>
              <a:rPr lang="es-ES" smtClean="0"/>
              <a:t>a </a:t>
            </a:r>
            <a:r>
              <a:rPr lang="es-ES"/>
              <a:t>ciudad de México cayó en poder de los conquistadores </a:t>
            </a:r>
            <a:r>
              <a:rPr lang="es-ES" smtClean="0"/>
              <a:t>españoles en</a:t>
            </a:r>
            <a:r>
              <a:rPr lang="en-US"/>
              <a:t> </a:t>
            </a:r>
            <a:r>
              <a:rPr lang="en-US" smtClean="0"/>
              <a:t>...</a:t>
            </a:r>
          </a:p>
          <a:p>
            <a:endParaRPr lang="en-US" dirty="0" smtClean="0"/>
          </a:p>
          <a:p>
            <a:pPr lvl="2"/>
            <a:r>
              <a:rPr lang="en-US" sz="2800" dirty="0" smtClean="0"/>
              <a:t>a</a:t>
            </a:r>
            <a:r>
              <a:rPr lang="en-US" sz="2800" smtClean="0"/>
              <a:t>. 1500</a:t>
            </a:r>
            <a:endParaRPr lang="en-US" sz="2800" dirty="0" smtClean="0"/>
          </a:p>
          <a:p>
            <a:pPr lvl="2"/>
            <a:r>
              <a:rPr lang="en-US" sz="2800" dirty="0" smtClean="0"/>
              <a:t>b</a:t>
            </a:r>
            <a:r>
              <a:rPr lang="en-US" sz="2800" smtClean="0"/>
              <a:t>. 1521</a:t>
            </a:r>
            <a:endParaRPr lang="en-US" sz="2800" dirty="0" smtClean="0"/>
          </a:p>
          <a:p>
            <a:pPr lvl="2"/>
            <a:r>
              <a:rPr lang="en-US" sz="2800" dirty="0" smtClean="0"/>
              <a:t>c</a:t>
            </a:r>
            <a:r>
              <a:rPr lang="en-US" sz="2800" smtClean="0"/>
              <a:t>. 1577</a:t>
            </a:r>
            <a:endParaRPr lang="en-US" sz="2800" dirty="0" smtClean="0"/>
          </a:p>
          <a:p>
            <a:pPr lvl="2"/>
            <a:r>
              <a:rPr lang="en-US" sz="2800" dirty="0" smtClean="0"/>
              <a:t>d</a:t>
            </a:r>
            <a:r>
              <a:rPr lang="en-US" sz="2800" smtClean="0"/>
              <a:t>. 1602</a:t>
            </a: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smtClean="0"/>
              <a:t>PREGUNTAS DE OPCIÓN MÚLTIPLE</a:t>
            </a:r>
            <a:endParaRPr lang="en-US" sz="3600" dirty="0"/>
          </a:p>
        </p:txBody>
      </p:sp>
      <p:sp>
        <p:nvSpPr>
          <p:cNvPr id="4" name="Right Brace 3"/>
          <p:cNvSpPr/>
          <p:nvPr/>
        </p:nvSpPr>
        <p:spPr>
          <a:xfrm>
            <a:off x="4821348" y="4085451"/>
            <a:ext cx="381000" cy="1143000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202348" y="4472285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solidFill>
                  <a:srgbClr val="FF0000"/>
                </a:solidFill>
              </a:rPr>
              <a:t>distractores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7" name="Right Brace 6"/>
          <p:cNvSpPr/>
          <p:nvPr/>
        </p:nvSpPr>
        <p:spPr>
          <a:xfrm>
            <a:off x="4821348" y="5463381"/>
            <a:ext cx="190500" cy="228600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078806" y="5372417"/>
            <a:ext cx="3009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solidFill>
                  <a:srgbClr val="FF0000"/>
                </a:solidFill>
              </a:rPr>
              <a:t>respuesta correcta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9" name="Left Brace 8"/>
          <p:cNvSpPr/>
          <p:nvPr/>
        </p:nvSpPr>
        <p:spPr>
          <a:xfrm rot="5400000">
            <a:off x="4909706" y="-67542"/>
            <a:ext cx="353291" cy="4838702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343400" y="1751608"/>
            <a:ext cx="31623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solidFill>
                  <a:srgbClr val="FF0000"/>
                </a:solidFill>
              </a:rPr>
              <a:t>enunciado</a:t>
            </a:r>
            <a:endParaRPr lang="en-US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2441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Autofit/>
          </a:bodyPr>
          <a:lstStyle/>
          <a:p>
            <a:r>
              <a:rPr lang="es-ES" sz="2100"/>
              <a:t>Escriba el enunciado para </a:t>
            </a:r>
            <a:r>
              <a:rPr lang="es-ES" sz="2100" smtClean="0"/>
              <a:t>que tenga </a:t>
            </a:r>
            <a:r>
              <a:rPr lang="es-ES" sz="2100"/>
              <a:t>sentido por sí mismo (los alumnos no deben tener que leer las alternativas para </a:t>
            </a:r>
            <a:r>
              <a:rPr lang="es-ES" sz="2100" smtClean="0"/>
              <a:t>poder entender </a:t>
            </a:r>
            <a:r>
              <a:rPr lang="es-ES" sz="2100"/>
              <a:t>la cuestión)</a:t>
            </a:r>
          </a:p>
          <a:p>
            <a:r>
              <a:rPr lang="es-ES" sz="2100" smtClean="0"/>
              <a:t>Escriba </a:t>
            </a:r>
            <a:r>
              <a:rPr lang="es-ES" sz="2100"/>
              <a:t>los </a:t>
            </a:r>
            <a:r>
              <a:rPr lang="es-ES" sz="2100" smtClean="0"/>
              <a:t>distractores </a:t>
            </a:r>
            <a:r>
              <a:rPr lang="es-ES" sz="2100"/>
              <a:t>de manera </a:t>
            </a:r>
            <a:r>
              <a:rPr lang="es-ES" sz="2100" smtClean="0"/>
              <a:t>clara, </a:t>
            </a:r>
            <a:r>
              <a:rPr lang="es-ES" sz="2100"/>
              <a:t>pero </a:t>
            </a:r>
            <a:r>
              <a:rPr lang="es-ES" sz="2100" smtClean="0"/>
              <a:t>notoriamente equivocados - debe </a:t>
            </a:r>
            <a:r>
              <a:rPr lang="es-ES" sz="2100"/>
              <a:t>haber </a:t>
            </a:r>
            <a:r>
              <a:rPr lang="es-ES" sz="2100" smtClean="0"/>
              <a:t>solo </a:t>
            </a:r>
            <a:r>
              <a:rPr lang="es-ES" sz="2100"/>
              <a:t>una respuesta correcta</a:t>
            </a:r>
          </a:p>
          <a:p>
            <a:r>
              <a:rPr lang="es-ES" sz="2100" smtClean="0"/>
              <a:t>Evite distractores </a:t>
            </a:r>
            <a:r>
              <a:rPr lang="es-ES" sz="2100"/>
              <a:t>con errores de ortografía</a:t>
            </a:r>
          </a:p>
          <a:p>
            <a:r>
              <a:rPr lang="es-ES" sz="2100"/>
              <a:t>Evite dar </a:t>
            </a:r>
            <a:r>
              <a:rPr lang="es-ES" sz="2100" smtClean="0"/>
              <a:t>pistas </a:t>
            </a:r>
            <a:r>
              <a:rPr lang="es-ES" sz="2100"/>
              <a:t>sobre las alternativas</a:t>
            </a:r>
          </a:p>
          <a:p>
            <a:r>
              <a:rPr lang="es-ES" sz="2100"/>
              <a:t>Evite "todas las </a:t>
            </a:r>
            <a:r>
              <a:rPr lang="es-ES" sz="2100" smtClean="0"/>
              <a:t>anteriores</a:t>
            </a:r>
            <a:r>
              <a:rPr lang="es-ES" sz="2100"/>
              <a:t>"; </a:t>
            </a:r>
            <a:r>
              <a:rPr lang="es-ES" sz="2100" smtClean="0"/>
              <a:t>utilice </a:t>
            </a:r>
            <a:r>
              <a:rPr lang="es-ES" sz="2100"/>
              <a:t>"ninguna de las </a:t>
            </a:r>
            <a:r>
              <a:rPr lang="es-ES" sz="2100" smtClean="0"/>
              <a:t>anteriores" solo </a:t>
            </a:r>
            <a:r>
              <a:rPr lang="es-ES" sz="2100"/>
              <a:t>para aumentar la dificultad</a:t>
            </a:r>
          </a:p>
          <a:p>
            <a:r>
              <a:rPr lang="es-ES" sz="2100"/>
              <a:t>No haga la respuesta correcta más larga que las </a:t>
            </a:r>
            <a:r>
              <a:rPr lang="es-ES" sz="2100" smtClean="0"/>
              <a:t>otras</a:t>
            </a:r>
            <a:endParaRPr lang="es-ES" sz="2100"/>
          </a:p>
          <a:p>
            <a:r>
              <a:rPr lang="es-ES" sz="2100"/>
              <a:t>Utilice cada alternativa (a, b, c, etc.) como respuesta correcta aproximadamente el mismo número de veces</a:t>
            </a:r>
            <a:endParaRPr lang="en-US" sz="21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82000" cy="1143000"/>
          </a:xfrm>
        </p:spPr>
        <p:txBody>
          <a:bodyPr>
            <a:noAutofit/>
          </a:bodyPr>
          <a:lstStyle/>
          <a:p>
            <a:r>
              <a:rPr lang="en-US" sz="3000" smtClean="0"/>
              <a:t>Cómo </a:t>
            </a:r>
            <a:r>
              <a:rPr lang="en-US" sz="3000"/>
              <a:t>r</a:t>
            </a:r>
            <a:r>
              <a:rPr lang="en-US" sz="3000" smtClean="0"/>
              <a:t>edactar preguntas de opción múltiple</a:t>
            </a:r>
            <a:endParaRPr lang="en-US" sz="3000" i="1" dirty="0"/>
          </a:p>
        </p:txBody>
      </p:sp>
    </p:spTree>
    <p:extLst>
      <p:ext uri="{BB962C8B-B14F-4D97-AF65-F5344CB8AC3E}">
        <p14:creationId xmlns:p14="http://schemas.microsoft.com/office/powerpoint/2010/main" val="3452966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3400" y="1524000"/>
            <a:ext cx="8001000" cy="5029200"/>
          </a:xfrm>
        </p:spPr>
        <p:txBody>
          <a:bodyPr>
            <a:normAutofit fontScale="92500" lnSpcReduction="10000"/>
          </a:bodyPr>
          <a:lstStyle/>
          <a:p>
            <a:pPr marL="109728" indent="0">
              <a:buNone/>
            </a:pPr>
            <a:r>
              <a:rPr lang="es-ES" sz="2400" smtClean="0"/>
              <a:t>Tradicionalmente, el Día de los Muertos en México incluye </a:t>
            </a:r>
            <a:r>
              <a:rPr lang="es-ES" sz="2400" dirty="0" smtClean="0"/>
              <a:t>. . . </a:t>
            </a:r>
          </a:p>
          <a:p>
            <a:pPr marL="603504" lvl="2" indent="0">
              <a:buNone/>
            </a:pPr>
            <a:r>
              <a:rPr lang="en-US" sz="2400" dirty="0" smtClean="0"/>
              <a:t>a</a:t>
            </a:r>
            <a:r>
              <a:rPr lang="en-US" sz="2400"/>
              <a:t>. </a:t>
            </a:r>
            <a:r>
              <a:rPr lang="en-US" sz="2400" smtClean="0"/>
              <a:t>pan de muerto.</a:t>
            </a:r>
            <a:endParaRPr lang="en-US" sz="2400" dirty="0"/>
          </a:p>
          <a:p>
            <a:pPr marL="603504" lvl="2" indent="0">
              <a:buNone/>
            </a:pPr>
            <a:r>
              <a:rPr lang="es-ES" sz="2400" dirty="0" smtClean="0"/>
              <a:t>b</a:t>
            </a:r>
            <a:r>
              <a:rPr lang="es-ES" sz="2400"/>
              <a:t>. </a:t>
            </a:r>
            <a:r>
              <a:rPr lang="es-ES" sz="2400" smtClean="0"/>
              <a:t>calaveritas.</a:t>
            </a:r>
            <a:endParaRPr lang="es-ES" sz="2400" dirty="0"/>
          </a:p>
          <a:p>
            <a:pPr marL="603504" lvl="2" indent="0">
              <a:buNone/>
            </a:pPr>
            <a:r>
              <a:rPr lang="en-US" sz="2400" dirty="0" smtClean="0"/>
              <a:t>c</a:t>
            </a:r>
            <a:r>
              <a:rPr lang="en-US" sz="2400"/>
              <a:t>. </a:t>
            </a:r>
            <a:r>
              <a:rPr lang="en-US" sz="2400" smtClean="0"/>
              <a:t>altares con ofrendas.</a:t>
            </a:r>
            <a:endParaRPr lang="en-US" sz="2400" dirty="0" smtClean="0"/>
          </a:p>
          <a:p>
            <a:pPr marL="603504" lvl="2" indent="0">
              <a:buNone/>
            </a:pPr>
            <a:r>
              <a:rPr lang="en-US" sz="2400" dirty="0" smtClean="0"/>
              <a:t>d</a:t>
            </a:r>
            <a:r>
              <a:rPr lang="en-US" sz="2400" smtClean="0"/>
              <a:t>. todas las anteriores.</a:t>
            </a:r>
          </a:p>
          <a:p>
            <a:pPr marL="603504" lvl="2" indent="0">
              <a:buNone/>
            </a:pPr>
            <a:endParaRPr lang="en-US" sz="2400"/>
          </a:p>
          <a:p>
            <a:pPr marL="109728" indent="0">
              <a:buNone/>
            </a:pPr>
            <a:r>
              <a:rPr lang="en-US" sz="2400" i="1" u="sng" smtClean="0"/>
              <a:t>Mejor</a:t>
            </a:r>
            <a:r>
              <a:rPr lang="en-US" sz="2400" u="sng" smtClean="0"/>
              <a:t>:</a:t>
            </a:r>
          </a:p>
          <a:p>
            <a:pPr marL="109728" indent="0">
              <a:buNone/>
            </a:pPr>
            <a:r>
              <a:rPr lang="es-ES" sz="2400"/>
              <a:t>Tradicionalmente, el Día de los Muertos en México incluye . . . </a:t>
            </a:r>
          </a:p>
          <a:p>
            <a:pPr marL="603504" lvl="2" indent="0">
              <a:buNone/>
            </a:pPr>
            <a:r>
              <a:rPr lang="en-US" sz="2400" smtClean="0"/>
              <a:t>a</a:t>
            </a:r>
            <a:r>
              <a:rPr lang="en-US" sz="2400"/>
              <a:t>. </a:t>
            </a:r>
            <a:r>
              <a:rPr lang="en-US" sz="2400" smtClean="0"/>
              <a:t>desfiles.</a:t>
            </a:r>
            <a:endParaRPr lang="en-US" sz="2400"/>
          </a:p>
          <a:p>
            <a:pPr marL="603504" lvl="2" indent="0">
              <a:buNone/>
            </a:pPr>
            <a:r>
              <a:rPr lang="es-ES" sz="2400"/>
              <a:t>b. </a:t>
            </a:r>
            <a:r>
              <a:rPr lang="es-ES" sz="2400" smtClean="0"/>
              <a:t>calaveritas.</a:t>
            </a:r>
            <a:endParaRPr lang="es-ES" sz="2400"/>
          </a:p>
          <a:p>
            <a:pPr marL="603504" lvl="2" indent="0">
              <a:buNone/>
            </a:pPr>
            <a:r>
              <a:rPr lang="en-US" sz="2400"/>
              <a:t>c. </a:t>
            </a:r>
            <a:r>
              <a:rPr lang="en-US" sz="2400" smtClean="0"/>
              <a:t>posadas.</a:t>
            </a:r>
            <a:endParaRPr lang="en-US" sz="2400"/>
          </a:p>
          <a:p>
            <a:pPr marL="603504" lvl="2" indent="0">
              <a:buNone/>
            </a:pPr>
            <a:r>
              <a:rPr lang="en-US" sz="2400"/>
              <a:t>d. </a:t>
            </a:r>
            <a:r>
              <a:rPr lang="en-US" sz="2400" smtClean="0"/>
              <a:t>villancicos.</a:t>
            </a:r>
            <a:endParaRPr lang="en-US" sz="240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 smtClean="0"/>
              <a:t>Identifique</a:t>
            </a:r>
            <a:r>
              <a:rPr lang="en-US" smtClean="0"/>
              <a:t> el </a:t>
            </a:r>
            <a:r>
              <a:rPr lang="en-US" dirty="0" err="1" smtClean="0"/>
              <a:t>problema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3667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3400" y="1524000"/>
            <a:ext cx="8001000" cy="5029200"/>
          </a:xfrm>
        </p:spPr>
        <p:txBody>
          <a:bodyPr>
            <a:normAutofit lnSpcReduction="10000"/>
          </a:bodyPr>
          <a:lstStyle/>
          <a:p>
            <a:pPr marL="109728" indent="0">
              <a:buNone/>
            </a:pPr>
            <a:r>
              <a:rPr lang="es-ES" sz="2400" smtClean="0"/>
              <a:t>Toledo </a:t>
            </a:r>
            <a:r>
              <a:rPr lang="es-ES" sz="2400" dirty="0" smtClean="0"/>
              <a:t>. . . </a:t>
            </a:r>
          </a:p>
          <a:p>
            <a:pPr marL="603504" lvl="2" indent="0">
              <a:buNone/>
            </a:pPr>
            <a:r>
              <a:rPr lang="en-US" sz="2400" dirty="0" smtClean="0"/>
              <a:t>a</a:t>
            </a:r>
            <a:r>
              <a:rPr lang="en-US" sz="2400"/>
              <a:t>. </a:t>
            </a:r>
            <a:r>
              <a:rPr lang="en-US" sz="2400" smtClean="0"/>
              <a:t>es la ciudad más antigua de España.</a:t>
            </a:r>
            <a:endParaRPr lang="en-US" sz="2400" dirty="0"/>
          </a:p>
          <a:p>
            <a:pPr marL="603504" lvl="2" indent="0">
              <a:buNone/>
            </a:pPr>
            <a:r>
              <a:rPr lang="es-ES" sz="2400" dirty="0" smtClean="0"/>
              <a:t>b</a:t>
            </a:r>
            <a:r>
              <a:rPr lang="es-ES" sz="2400"/>
              <a:t>. </a:t>
            </a:r>
            <a:r>
              <a:rPr lang="es-ES" sz="2400" smtClean="0"/>
              <a:t>fue la capital de España hasta 1561.</a:t>
            </a:r>
            <a:endParaRPr lang="es-ES" sz="2400" dirty="0"/>
          </a:p>
          <a:p>
            <a:pPr marL="603504" lvl="2" indent="0">
              <a:buNone/>
            </a:pPr>
            <a:r>
              <a:rPr lang="en-US" sz="2400" dirty="0" smtClean="0"/>
              <a:t>c</a:t>
            </a:r>
            <a:r>
              <a:rPr lang="en-US" sz="2400"/>
              <a:t>. </a:t>
            </a:r>
            <a:r>
              <a:rPr lang="es-ES" sz="2400"/>
              <a:t>tiene una población de más de 1 millón</a:t>
            </a:r>
            <a:r>
              <a:rPr lang="es-ES" sz="2400" smtClean="0"/>
              <a:t>.</a:t>
            </a:r>
          </a:p>
          <a:p>
            <a:pPr marL="603504" lvl="2" indent="0">
              <a:buNone/>
            </a:pPr>
            <a:r>
              <a:rPr lang="en-US" sz="2400" smtClean="0"/>
              <a:t>d</a:t>
            </a:r>
            <a:r>
              <a:rPr lang="en-US" sz="2400" dirty="0" smtClean="0"/>
              <a:t>. </a:t>
            </a:r>
            <a:r>
              <a:rPr lang="en-US" sz="2400" err="1" smtClean="0"/>
              <a:t>está</a:t>
            </a:r>
            <a:r>
              <a:rPr lang="en-US" sz="2400" smtClean="0"/>
              <a:t> situada en el Río Duero.</a:t>
            </a:r>
          </a:p>
          <a:p>
            <a:pPr marL="603504" lvl="2" indent="0">
              <a:buNone/>
            </a:pPr>
            <a:endParaRPr lang="en-US" sz="2400"/>
          </a:p>
          <a:p>
            <a:pPr marL="109728" indent="0">
              <a:buNone/>
            </a:pPr>
            <a:r>
              <a:rPr lang="en-US" sz="2400" i="1" u="sng" smtClean="0"/>
              <a:t>Mejor</a:t>
            </a:r>
            <a:r>
              <a:rPr lang="en-US" sz="2400" u="sng" smtClean="0"/>
              <a:t>:</a:t>
            </a:r>
          </a:p>
          <a:p>
            <a:pPr marL="109728" indent="0">
              <a:buNone/>
            </a:pPr>
            <a:r>
              <a:rPr lang="en-US" sz="2400" smtClean="0"/>
              <a:t>La capital de España hasta 1561 fue </a:t>
            </a:r>
            <a:r>
              <a:rPr lang="en-US" sz="2400"/>
              <a:t>. . </a:t>
            </a:r>
            <a:r>
              <a:rPr lang="en-US" sz="2400" smtClean="0"/>
              <a:t>.</a:t>
            </a:r>
          </a:p>
          <a:p>
            <a:pPr marL="603504" lvl="2" indent="0">
              <a:buNone/>
            </a:pPr>
            <a:r>
              <a:rPr lang="en-US" sz="2400"/>
              <a:t>a. </a:t>
            </a:r>
            <a:r>
              <a:rPr lang="en-US" sz="2400" smtClean="0"/>
              <a:t>Barcelona.</a:t>
            </a:r>
            <a:endParaRPr lang="en-US" sz="2400"/>
          </a:p>
          <a:p>
            <a:pPr marL="603504" lvl="2" indent="0">
              <a:buNone/>
            </a:pPr>
            <a:r>
              <a:rPr lang="es-ES" sz="2400"/>
              <a:t>b</a:t>
            </a:r>
            <a:r>
              <a:rPr lang="es-ES" sz="2400" smtClean="0"/>
              <a:t>.	 Segovia.</a:t>
            </a:r>
            <a:endParaRPr lang="es-ES" sz="2400"/>
          </a:p>
          <a:p>
            <a:pPr marL="603504" lvl="2" indent="0">
              <a:buNone/>
            </a:pPr>
            <a:r>
              <a:rPr lang="en-US" sz="2400"/>
              <a:t>c. </a:t>
            </a:r>
            <a:r>
              <a:rPr lang="en-US" sz="2400" smtClean="0"/>
              <a:t>Toledo.</a:t>
            </a:r>
            <a:endParaRPr lang="en-US" sz="2400"/>
          </a:p>
          <a:p>
            <a:pPr marL="603504" lvl="2" indent="0">
              <a:buNone/>
            </a:pPr>
            <a:r>
              <a:rPr lang="en-US" sz="2400"/>
              <a:t>d. </a:t>
            </a:r>
            <a:r>
              <a:rPr lang="en-US" sz="2400" smtClean="0"/>
              <a:t>Madrid.</a:t>
            </a:r>
            <a:endParaRPr lang="en-US" sz="240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 smtClean="0"/>
              <a:t>Identifique</a:t>
            </a:r>
            <a:r>
              <a:rPr lang="en-US" smtClean="0"/>
              <a:t> el </a:t>
            </a:r>
            <a:r>
              <a:rPr lang="en-US" dirty="0" err="1" smtClean="0"/>
              <a:t>problema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3243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3400" y="1371600"/>
            <a:ext cx="8001000" cy="4800600"/>
          </a:xfrm>
        </p:spPr>
        <p:txBody>
          <a:bodyPr>
            <a:normAutofit fontScale="92500" lnSpcReduction="10000"/>
          </a:bodyPr>
          <a:lstStyle/>
          <a:p>
            <a:pPr marL="109728" indent="0">
              <a:buNone/>
            </a:pPr>
            <a:r>
              <a:rPr lang="es-ES" sz="2400" smtClean="0"/>
              <a:t>El </a:t>
            </a:r>
            <a:r>
              <a:rPr lang="es-ES" sz="2400" dirty="0" smtClean="0"/>
              <a:t>Portugal de D. José I se caracteriza por </a:t>
            </a:r>
            <a:r>
              <a:rPr lang="es-ES" sz="2400" smtClean="0"/>
              <a:t>ser un </a:t>
            </a:r>
            <a:r>
              <a:rPr lang="es-ES" sz="2400" dirty="0"/>
              <a:t>país </a:t>
            </a:r>
            <a:r>
              <a:rPr lang="es-ES" sz="2400" dirty="0" smtClean="0"/>
              <a:t>___________.</a:t>
            </a:r>
          </a:p>
          <a:p>
            <a:pPr marL="603504" lvl="2" indent="0">
              <a:buNone/>
            </a:pPr>
            <a:r>
              <a:rPr lang="en-US" sz="2400" dirty="0" smtClean="0"/>
              <a:t>a</a:t>
            </a:r>
            <a:r>
              <a:rPr lang="en-US" sz="2400"/>
              <a:t>. </a:t>
            </a:r>
            <a:r>
              <a:rPr lang="en-US" sz="2400" smtClean="0"/>
              <a:t>subdesarrollado</a:t>
            </a:r>
            <a:endParaRPr lang="en-US" sz="2400" dirty="0"/>
          </a:p>
          <a:p>
            <a:pPr marL="603504" lvl="2" indent="0">
              <a:buNone/>
            </a:pPr>
            <a:r>
              <a:rPr lang="es-ES" sz="2400" dirty="0" smtClean="0"/>
              <a:t>b</a:t>
            </a:r>
            <a:r>
              <a:rPr lang="es-ES" sz="2400"/>
              <a:t>. </a:t>
            </a:r>
            <a:r>
              <a:rPr lang="es-ES" sz="2400" smtClean="0"/>
              <a:t>econ</a:t>
            </a:r>
            <a:r>
              <a:rPr lang="es-ES" sz="2400" err="1"/>
              <a:t>ó</a:t>
            </a:r>
            <a:r>
              <a:rPr lang="es-ES" sz="2400" smtClean="0"/>
              <a:t>micamente desarrollado, con</a:t>
            </a:r>
            <a:endParaRPr lang="es-ES" sz="2400" dirty="0" smtClean="0"/>
          </a:p>
          <a:p>
            <a:pPr marL="603504" lvl="2" indent="0">
              <a:buNone/>
            </a:pPr>
            <a:r>
              <a:rPr lang="es-ES" sz="2400"/>
              <a:t> </a:t>
            </a:r>
            <a:r>
              <a:rPr lang="es-ES" sz="2400" smtClean="0"/>
              <a:t>   instituciones </a:t>
            </a:r>
            <a:r>
              <a:rPr lang="es-ES" sz="2400" dirty="0"/>
              <a:t>democráticas </a:t>
            </a:r>
            <a:r>
              <a:rPr lang="es-ES" sz="2400" dirty="0" smtClean="0"/>
              <a:t>consolidadas</a:t>
            </a:r>
            <a:endParaRPr lang="es-ES" sz="2400" dirty="0"/>
          </a:p>
          <a:p>
            <a:pPr marL="603504" lvl="2" indent="0">
              <a:buNone/>
            </a:pPr>
            <a:r>
              <a:rPr lang="en-US" sz="2400" dirty="0" smtClean="0"/>
              <a:t>c</a:t>
            </a:r>
            <a:r>
              <a:rPr lang="en-US" sz="2400" dirty="0"/>
              <a:t>. </a:t>
            </a:r>
            <a:r>
              <a:rPr lang="en-US" sz="2400" err="1"/>
              <a:t>desordenado</a:t>
            </a:r>
            <a:r>
              <a:rPr lang="en-US" sz="2400"/>
              <a:t> y</a:t>
            </a:r>
            <a:r>
              <a:rPr lang="en-US" sz="2400" smtClean="0"/>
              <a:t> caótico</a:t>
            </a:r>
          </a:p>
          <a:p>
            <a:pPr marL="603504" lvl="2" indent="0">
              <a:buNone/>
            </a:pPr>
            <a:endParaRPr lang="en-US" sz="2400" i="1" smtClean="0"/>
          </a:p>
          <a:p>
            <a:pPr marL="109728" indent="0">
              <a:buNone/>
            </a:pPr>
            <a:r>
              <a:rPr lang="en-US" sz="2600" i="1" u="sng" smtClean="0"/>
              <a:t>Mejor</a:t>
            </a:r>
            <a:r>
              <a:rPr lang="en-US" sz="2600" u="sng" smtClean="0"/>
              <a:t>:</a:t>
            </a:r>
            <a:endParaRPr lang="en-US" sz="2600" u="sng"/>
          </a:p>
          <a:p>
            <a:pPr marL="109728" indent="0">
              <a:buNone/>
            </a:pPr>
            <a:r>
              <a:rPr lang="es-ES" sz="2400" smtClean="0"/>
              <a:t>El </a:t>
            </a:r>
            <a:r>
              <a:rPr lang="es-ES" sz="2400"/>
              <a:t>Portugal de D. José I se caracteriza por ser </a:t>
            </a:r>
            <a:r>
              <a:rPr lang="es-ES" sz="2400" smtClean="0"/>
              <a:t>un </a:t>
            </a:r>
            <a:r>
              <a:rPr lang="es-ES" sz="2400"/>
              <a:t>país ___________.</a:t>
            </a:r>
          </a:p>
          <a:p>
            <a:pPr marL="603504" lvl="2" indent="0">
              <a:buNone/>
            </a:pPr>
            <a:r>
              <a:rPr lang="en-US" sz="2400"/>
              <a:t>a. </a:t>
            </a:r>
            <a:r>
              <a:rPr lang="en-US" sz="2400" smtClean="0"/>
              <a:t>económicamente subdesarrollado</a:t>
            </a:r>
            <a:endParaRPr lang="en-US" sz="2400"/>
          </a:p>
          <a:p>
            <a:pPr marL="603504" lvl="2" indent="0">
              <a:buNone/>
            </a:pPr>
            <a:r>
              <a:rPr lang="es-ES" sz="2400"/>
              <a:t>b. </a:t>
            </a:r>
            <a:r>
              <a:rPr lang="es-ES" sz="2400" smtClean="0"/>
              <a:t>económicamente desarrollado</a:t>
            </a:r>
            <a:endParaRPr lang="es-ES" sz="2400"/>
          </a:p>
          <a:p>
            <a:pPr marL="603504" lvl="2" indent="0">
              <a:buNone/>
            </a:pPr>
            <a:r>
              <a:rPr lang="en-US" sz="2400"/>
              <a:t>c. desordenado </a:t>
            </a:r>
            <a:r>
              <a:rPr lang="en-US" sz="2400" smtClean="0"/>
              <a:t>y </a:t>
            </a:r>
            <a:r>
              <a:rPr lang="en-US" sz="2400"/>
              <a:t>caótico</a:t>
            </a:r>
            <a:endParaRPr lang="es-ES" sz="2400" i="1"/>
          </a:p>
          <a:p>
            <a:pPr marL="603504" lvl="2" indent="0">
              <a:buNone/>
            </a:pPr>
            <a:endParaRPr lang="es-ES" sz="2400" i="1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 smtClean="0"/>
              <a:t>Identifique</a:t>
            </a:r>
            <a:r>
              <a:rPr lang="en-US" smtClean="0"/>
              <a:t> el </a:t>
            </a:r>
            <a:r>
              <a:rPr lang="en-US" dirty="0" err="1" smtClean="0">
                <a:solidFill>
                  <a:schemeClr val="tx1"/>
                </a:solidFill>
              </a:rPr>
              <a:t>problema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7527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371600"/>
            <a:ext cx="7772400" cy="4953000"/>
          </a:xfrm>
        </p:spPr>
        <p:txBody>
          <a:bodyPr>
            <a:normAutofit fontScale="92500" lnSpcReduction="10000"/>
          </a:bodyPr>
          <a:lstStyle/>
          <a:p>
            <a:pPr marL="109728" indent="0">
              <a:buNone/>
            </a:pPr>
            <a:r>
              <a:rPr lang="en-US" sz="2400"/>
              <a:t>La p</a:t>
            </a:r>
            <a:r>
              <a:rPr lang="es-ES" sz="2400"/>
              <a:t>ieza de tela o de papel empleada en las mesas para limpiarse las manos y la boca se llama una ... </a:t>
            </a:r>
          </a:p>
          <a:p>
            <a:pPr marL="603504" lvl="2" indent="0">
              <a:buNone/>
            </a:pPr>
            <a:r>
              <a:rPr lang="en-US" sz="2400"/>
              <a:t>a. </a:t>
            </a:r>
            <a:r>
              <a:rPr lang="en-US" sz="2400" smtClean="0"/>
              <a:t>cuchillo.</a:t>
            </a:r>
            <a:endParaRPr lang="en-US" sz="2400"/>
          </a:p>
          <a:p>
            <a:pPr marL="603504" lvl="2" indent="0">
              <a:buNone/>
            </a:pPr>
            <a:r>
              <a:rPr lang="es-ES" sz="2400"/>
              <a:t>b. </a:t>
            </a:r>
            <a:r>
              <a:rPr lang="es-ES" sz="2400" smtClean="0"/>
              <a:t>servilleta.</a:t>
            </a:r>
            <a:endParaRPr lang="es-ES" sz="2400"/>
          </a:p>
          <a:p>
            <a:pPr marL="603504" lvl="2" indent="0">
              <a:buNone/>
            </a:pPr>
            <a:r>
              <a:rPr lang="en-US" sz="2400"/>
              <a:t>c. </a:t>
            </a:r>
            <a:r>
              <a:rPr lang="en-US" sz="2400" smtClean="0"/>
              <a:t>vaso.</a:t>
            </a:r>
            <a:endParaRPr lang="en-US" sz="2400"/>
          </a:p>
          <a:p>
            <a:pPr marL="603504" lvl="2" indent="0">
              <a:buNone/>
            </a:pPr>
            <a:r>
              <a:rPr lang="en-US" sz="2400"/>
              <a:t>d. </a:t>
            </a:r>
            <a:r>
              <a:rPr lang="en-US" sz="2400" smtClean="0"/>
              <a:t>cuenco.</a:t>
            </a:r>
            <a:endParaRPr lang="en-US" sz="2400"/>
          </a:p>
          <a:p>
            <a:pPr marL="603504" lvl="2" indent="0">
              <a:buNone/>
            </a:pPr>
            <a:endParaRPr lang="en-US" sz="2400"/>
          </a:p>
          <a:p>
            <a:pPr marL="109728" indent="0">
              <a:buNone/>
            </a:pPr>
            <a:r>
              <a:rPr lang="en-US" sz="2400" i="1" u="sng" smtClean="0"/>
              <a:t>Mejor</a:t>
            </a:r>
            <a:r>
              <a:rPr lang="en-US" sz="2400" u="sng" smtClean="0"/>
              <a:t>:</a:t>
            </a:r>
            <a:endParaRPr lang="en-US" sz="2400" u="sng"/>
          </a:p>
          <a:p>
            <a:pPr marL="109728" indent="0">
              <a:buNone/>
            </a:pPr>
            <a:r>
              <a:rPr lang="en-US" sz="2400"/>
              <a:t>La p</a:t>
            </a:r>
            <a:r>
              <a:rPr lang="es-ES" sz="2400"/>
              <a:t>ieza de tela o de papel empleada en las mesas para limpiarse las manos y la boca se llama ... </a:t>
            </a:r>
          </a:p>
          <a:p>
            <a:pPr marL="603504" lvl="2" indent="0">
              <a:buNone/>
            </a:pPr>
            <a:r>
              <a:rPr lang="en-US" sz="2400"/>
              <a:t>a. un </a:t>
            </a:r>
            <a:r>
              <a:rPr lang="en-US" sz="2400" smtClean="0"/>
              <a:t>cuchillo.</a:t>
            </a:r>
            <a:endParaRPr lang="en-US" sz="2400"/>
          </a:p>
          <a:p>
            <a:pPr marL="603504" lvl="2" indent="0">
              <a:buNone/>
            </a:pPr>
            <a:r>
              <a:rPr lang="es-ES" sz="2400"/>
              <a:t>b. una </a:t>
            </a:r>
            <a:r>
              <a:rPr lang="es-ES" sz="2400" smtClean="0"/>
              <a:t>servilleta.</a:t>
            </a:r>
            <a:endParaRPr lang="es-ES" sz="2400"/>
          </a:p>
          <a:p>
            <a:pPr marL="603504" lvl="2" indent="0">
              <a:buNone/>
            </a:pPr>
            <a:r>
              <a:rPr lang="en-US" sz="2400"/>
              <a:t>c. un </a:t>
            </a:r>
            <a:r>
              <a:rPr lang="en-US" sz="2400" smtClean="0"/>
              <a:t>vaso.</a:t>
            </a:r>
            <a:endParaRPr lang="en-US" sz="2400"/>
          </a:p>
          <a:p>
            <a:pPr marL="603504" lvl="2" indent="0">
              <a:buNone/>
            </a:pPr>
            <a:r>
              <a:rPr lang="en-US" sz="2400"/>
              <a:t>d. un </a:t>
            </a:r>
            <a:r>
              <a:rPr lang="en-US" sz="2400" smtClean="0"/>
              <a:t>cuenco.</a:t>
            </a:r>
            <a:endParaRPr lang="en-US" sz="2400"/>
          </a:p>
          <a:p>
            <a:pPr marL="603504" lvl="2" indent="0">
              <a:buNone/>
            </a:pPr>
            <a:endParaRPr lang="en-US" sz="2400" i="1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 smtClean="0"/>
              <a:t>Identifique</a:t>
            </a:r>
            <a:r>
              <a:rPr lang="en-US" smtClean="0"/>
              <a:t> el </a:t>
            </a:r>
            <a:r>
              <a:rPr lang="en-US" dirty="0" err="1" smtClean="0"/>
              <a:t>problema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8126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Puedo explicar qué son preguntas con respuesta de selección y dar algunos ejemplos</a:t>
            </a:r>
          </a:p>
          <a:p>
            <a:r>
              <a:rPr lang="en-US" smtClean="0"/>
              <a:t>Puedo explicar </a:t>
            </a:r>
            <a:r>
              <a:rPr lang="en-US"/>
              <a:t>qué son preguntas con respuesta </a:t>
            </a:r>
            <a:r>
              <a:rPr lang="en-US" smtClean="0"/>
              <a:t>abierta y </a:t>
            </a:r>
            <a:r>
              <a:rPr lang="en-US"/>
              <a:t>dar algunos </a:t>
            </a:r>
            <a:r>
              <a:rPr lang="en-US" smtClean="0"/>
              <a:t>ejemplos</a:t>
            </a:r>
          </a:p>
          <a:p>
            <a:r>
              <a:rPr lang="en-US" smtClean="0"/>
              <a:t>Puedo reconocer ejemplos de preguntas mal escritas y corregir los problemas</a:t>
            </a:r>
          </a:p>
          <a:p>
            <a:r>
              <a:rPr lang="en-US" smtClean="0"/>
              <a:t>Puedo dar ideas sobre cómo contextualizar los segmentos de un examen escrito</a:t>
            </a:r>
            <a:endParaRPr lang="en-US"/>
          </a:p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Objetivos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22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219200"/>
            <a:ext cx="8001000" cy="5105400"/>
          </a:xfrm>
        </p:spPr>
        <p:txBody>
          <a:bodyPr>
            <a:normAutofit fontScale="85000" lnSpcReduction="20000"/>
          </a:bodyPr>
          <a:lstStyle/>
          <a:p>
            <a:pPr marL="109728" indent="0">
              <a:buNone/>
            </a:pPr>
            <a:r>
              <a:rPr lang="en-US" sz="2600" smtClean="0"/>
              <a:t>Escuché el teléfono. ¿Quién </a:t>
            </a:r>
            <a:r>
              <a:rPr lang="en-US" sz="2600" dirty="0" smtClean="0"/>
              <a:t>_______?</a:t>
            </a:r>
            <a:endParaRPr lang="es-ES" sz="2600" dirty="0" smtClean="0"/>
          </a:p>
          <a:p>
            <a:pPr marL="603504" lvl="2" indent="0">
              <a:buNone/>
            </a:pPr>
            <a:r>
              <a:rPr lang="en-US" sz="2600" dirty="0" smtClean="0"/>
              <a:t>a</a:t>
            </a:r>
            <a:r>
              <a:rPr lang="en-US" sz="2600"/>
              <a:t>. </a:t>
            </a:r>
            <a:r>
              <a:rPr lang="en-US" sz="2600" smtClean="0"/>
              <a:t>llamó</a:t>
            </a:r>
            <a:endParaRPr lang="en-US" sz="2600" dirty="0"/>
          </a:p>
          <a:p>
            <a:pPr marL="603504" lvl="2" indent="0">
              <a:buNone/>
            </a:pPr>
            <a:r>
              <a:rPr lang="es-ES" sz="2600" dirty="0" smtClean="0"/>
              <a:t>b</a:t>
            </a:r>
            <a:r>
              <a:rPr lang="es-ES" sz="2600"/>
              <a:t>. </a:t>
            </a:r>
            <a:r>
              <a:rPr lang="es-ES" sz="2600" smtClean="0"/>
              <a:t>llamou</a:t>
            </a:r>
            <a:endParaRPr lang="es-ES" sz="2600" dirty="0" smtClean="0"/>
          </a:p>
          <a:p>
            <a:pPr marL="603504" lvl="2" indent="0">
              <a:buNone/>
            </a:pPr>
            <a:r>
              <a:rPr lang="en-US" sz="2600" dirty="0" smtClean="0"/>
              <a:t>c</a:t>
            </a:r>
            <a:r>
              <a:rPr lang="en-US" sz="2600"/>
              <a:t>. </a:t>
            </a:r>
            <a:r>
              <a:rPr lang="en-US" sz="2600" smtClean="0"/>
              <a:t>llamow</a:t>
            </a:r>
            <a:endParaRPr lang="en-US" sz="2600" dirty="0" smtClean="0"/>
          </a:p>
          <a:p>
            <a:pPr marL="603504" lvl="2" indent="0">
              <a:buNone/>
            </a:pPr>
            <a:r>
              <a:rPr lang="en-US" sz="2600" dirty="0" smtClean="0"/>
              <a:t>d</a:t>
            </a:r>
            <a:r>
              <a:rPr lang="en-US" sz="2600" smtClean="0"/>
              <a:t>. llamo</a:t>
            </a:r>
          </a:p>
          <a:p>
            <a:pPr marL="603504" lvl="2" indent="0">
              <a:buNone/>
            </a:pPr>
            <a:endParaRPr lang="en-US" sz="2600"/>
          </a:p>
          <a:p>
            <a:pPr marL="109728" indent="0">
              <a:buNone/>
            </a:pPr>
            <a:r>
              <a:rPr lang="en-US" sz="2600" i="1" u="sng" smtClean="0"/>
              <a:t>Mejor</a:t>
            </a:r>
            <a:r>
              <a:rPr lang="en-US" sz="2600" u="sng" smtClean="0"/>
              <a:t>:</a:t>
            </a:r>
          </a:p>
          <a:p>
            <a:pPr marL="109728" indent="0">
              <a:buNone/>
            </a:pPr>
            <a:r>
              <a:rPr lang="en-US" sz="2600" smtClean="0"/>
              <a:t>Escuché </a:t>
            </a:r>
            <a:r>
              <a:rPr lang="en-US" sz="2600"/>
              <a:t>el teléfono. ¿Quién </a:t>
            </a:r>
            <a:r>
              <a:rPr lang="en-US" sz="2600" smtClean="0"/>
              <a:t>lla-_______?</a:t>
            </a:r>
            <a:endParaRPr lang="es-ES" sz="2600"/>
          </a:p>
          <a:p>
            <a:pPr marL="603504" lvl="2" indent="0">
              <a:buNone/>
            </a:pPr>
            <a:r>
              <a:rPr lang="en-US" sz="2600" smtClean="0"/>
              <a:t>a</a:t>
            </a:r>
            <a:r>
              <a:rPr lang="en-US" sz="2600"/>
              <a:t>. </a:t>
            </a:r>
            <a:r>
              <a:rPr lang="en-US" sz="2600" smtClean="0"/>
              <a:t>-</a:t>
            </a:r>
            <a:r>
              <a:rPr lang="en-US" sz="2600"/>
              <a:t>m</a:t>
            </a:r>
            <a:r>
              <a:rPr lang="en-US" sz="2600" smtClean="0"/>
              <a:t>ó</a:t>
            </a:r>
            <a:endParaRPr lang="en-US" sz="2600"/>
          </a:p>
          <a:p>
            <a:pPr marL="603504" lvl="2" indent="0">
              <a:buNone/>
            </a:pPr>
            <a:r>
              <a:rPr lang="es-ES" sz="2600"/>
              <a:t>b. </a:t>
            </a:r>
            <a:r>
              <a:rPr lang="es-ES" sz="2600" smtClean="0"/>
              <a:t>-mou</a:t>
            </a:r>
            <a:endParaRPr lang="es-ES" sz="2600"/>
          </a:p>
          <a:p>
            <a:pPr marL="603504" lvl="2" indent="0">
              <a:buNone/>
            </a:pPr>
            <a:r>
              <a:rPr lang="en-US" sz="2600"/>
              <a:t>c. </a:t>
            </a:r>
            <a:r>
              <a:rPr lang="en-US" sz="2600" smtClean="0"/>
              <a:t>-mow</a:t>
            </a:r>
            <a:endParaRPr lang="en-US" sz="2600"/>
          </a:p>
          <a:p>
            <a:pPr marL="603504" lvl="2" indent="0">
              <a:buNone/>
            </a:pPr>
            <a:r>
              <a:rPr lang="en-US" sz="2600"/>
              <a:t>d. </a:t>
            </a:r>
            <a:r>
              <a:rPr lang="en-US" sz="2600" smtClean="0"/>
              <a:t>–mo</a:t>
            </a:r>
          </a:p>
          <a:p>
            <a:pPr marL="603504" lvl="2" indent="0">
              <a:buNone/>
            </a:pPr>
            <a:endParaRPr lang="en-US" sz="2600"/>
          </a:p>
          <a:p>
            <a:pPr marL="109728" indent="0">
              <a:buNone/>
            </a:pPr>
            <a:r>
              <a:rPr lang="es-ES" sz="2600" b="1"/>
              <a:t>O </a:t>
            </a:r>
            <a:r>
              <a:rPr lang="es-ES" sz="2600" b="1" smtClean="0"/>
              <a:t>aún mejor, </a:t>
            </a:r>
            <a:r>
              <a:rPr lang="es-ES" sz="2600" b="1"/>
              <a:t>utilice otro formato como llenar </a:t>
            </a:r>
            <a:r>
              <a:rPr lang="es-ES" sz="2600" b="1" smtClean="0"/>
              <a:t>el espacio</a:t>
            </a:r>
            <a:r>
              <a:rPr lang="es-ES" sz="2600" b="1"/>
              <a:t> </a:t>
            </a:r>
            <a:r>
              <a:rPr lang="es-ES" sz="2600" b="1" smtClean="0"/>
              <a:t>en blanco.</a:t>
            </a:r>
            <a:endParaRPr lang="en-US" sz="2400" i="1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 smtClean="0"/>
              <a:t>Identifique</a:t>
            </a:r>
            <a:r>
              <a:rPr lang="en-US" smtClean="0"/>
              <a:t> el </a:t>
            </a:r>
            <a:r>
              <a:rPr lang="en-US" dirty="0" err="1" smtClean="0">
                <a:solidFill>
                  <a:schemeClr val="tx1"/>
                </a:solidFill>
              </a:rPr>
              <a:t>problema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4153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1371600"/>
            <a:ext cx="7772400" cy="4525963"/>
          </a:xfrm>
        </p:spPr>
        <p:txBody>
          <a:bodyPr>
            <a:normAutofit fontScale="85000" lnSpcReduction="20000"/>
          </a:bodyPr>
          <a:lstStyle/>
          <a:p>
            <a:pPr marL="109728" indent="0">
              <a:buNone/>
            </a:pPr>
            <a:r>
              <a:rPr lang="en-US" sz="2800"/>
              <a:t>La ciudad más grande de España es _______.</a:t>
            </a:r>
            <a:endParaRPr lang="es-ES" sz="2800"/>
          </a:p>
          <a:p>
            <a:pPr marL="603504" lvl="2" indent="0">
              <a:buNone/>
            </a:pPr>
            <a:r>
              <a:rPr lang="en-US" sz="2800"/>
              <a:t>a. Londres</a:t>
            </a:r>
          </a:p>
          <a:p>
            <a:pPr marL="603504" lvl="2" indent="0">
              <a:buNone/>
            </a:pPr>
            <a:r>
              <a:rPr lang="es-ES" sz="2800"/>
              <a:t>b. Barcelona</a:t>
            </a:r>
          </a:p>
          <a:p>
            <a:pPr marL="603504" lvl="2" indent="0">
              <a:buNone/>
            </a:pPr>
            <a:r>
              <a:rPr lang="en-US" sz="2800"/>
              <a:t>c. Madrid</a:t>
            </a:r>
          </a:p>
          <a:p>
            <a:pPr marL="603504" lvl="2" indent="0">
              <a:buNone/>
            </a:pPr>
            <a:r>
              <a:rPr lang="en-US" sz="2800"/>
              <a:t>d. São Paulo</a:t>
            </a:r>
          </a:p>
          <a:p>
            <a:pPr marL="603504" lvl="2" indent="0">
              <a:buNone/>
            </a:pPr>
            <a:endParaRPr lang="en-US" sz="2800"/>
          </a:p>
          <a:p>
            <a:pPr marL="109728" indent="0">
              <a:buNone/>
            </a:pPr>
            <a:r>
              <a:rPr lang="en-US" sz="2600" i="1" u="sng" smtClean="0"/>
              <a:t>Mejor:</a:t>
            </a:r>
            <a:endParaRPr lang="en-US" sz="2600" i="1" u="sng"/>
          </a:p>
          <a:p>
            <a:pPr marL="109728" indent="0">
              <a:buNone/>
            </a:pPr>
            <a:r>
              <a:rPr lang="en-US" sz="2800"/>
              <a:t>La ciudad más grande de España es _______.</a:t>
            </a:r>
            <a:endParaRPr lang="es-ES" sz="2800"/>
          </a:p>
          <a:p>
            <a:pPr marL="603504" lvl="2" indent="0">
              <a:buNone/>
            </a:pPr>
            <a:r>
              <a:rPr lang="en-US" sz="2800"/>
              <a:t>a. Sevilla</a:t>
            </a:r>
          </a:p>
          <a:p>
            <a:pPr marL="603504" lvl="2" indent="0">
              <a:buNone/>
            </a:pPr>
            <a:r>
              <a:rPr lang="es-ES" sz="2800"/>
              <a:t>b. Barcelona</a:t>
            </a:r>
          </a:p>
          <a:p>
            <a:pPr marL="603504" lvl="2" indent="0">
              <a:buNone/>
            </a:pPr>
            <a:r>
              <a:rPr lang="en-US" sz="2800"/>
              <a:t>c. Madrid</a:t>
            </a:r>
          </a:p>
          <a:p>
            <a:pPr marL="603504" lvl="2" indent="0">
              <a:buNone/>
            </a:pPr>
            <a:r>
              <a:rPr lang="en-US" sz="2800"/>
              <a:t>d. Valencia</a:t>
            </a:r>
          </a:p>
          <a:p>
            <a:pPr marL="603504" lvl="2" indent="0">
              <a:buNone/>
            </a:pPr>
            <a:endParaRPr lang="en-US" sz="2800" i="1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 smtClean="0"/>
              <a:t>Identifique</a:t>
            </a:r>
            <a:r>
              <a:rPr lang="en-US" smtClean="0"/>
              <a:t> el </a:t>
            </a:r>
            <a:r>
              <a:rPr lang="en-US" dirty="0" err="1" smtClean="0"/>
              <a:t>problema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1298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3400" y="1371600"/>
            <a:ext cx="7924800" cy="5181600"/>
          </a:xfrm>
        </p:spPr>
        <p:txBody>
          <a:bodyPr>
            <a:normAutofit fontScale="92500" lnSpcReduction="20000"/>
          </a:bodyPr>
          <a:lstStyle/>
          <a:p>
            <a:pPr marL="109728" indent="0">
              <a:buNone/>
            </a:pPr>
            <a:r>
              <a:rPr lang="en-US" sz="2800" smtClean="0"/>
              <a:t>Una </a:t>
            </a:r>
            <a:r>
              <a:rPr lang="en-US" sz="2800" dirty="0" err="1" smtClean="0"/>
              <a:t>característica</a:t>
            </a:r>
            <a:r>
              <a:rPr lang="en-US" sz="2800" dirty="0" smtClean="0"/>
              <a:t> </a:t>
            </a:r>
            <a:r>
              <a:rPr lang="en-US" sz="2800" smtClean="0"/>
              <a:t>de una dictadura es </a:t>
            </a:r>
            <a:r>
              <a:rPr lang="en-US" sz="2800" dirty="0" smtClean="0"/>
              <a:t>. . .</a:t>
            </a:r>
            <a:endParaRPr lang="es-ES" sz="2800" dirty="0" smtClean="0"/>
          </a:p>
          <a:p>
            <a:pPr marL="365760" lvl="1" indent="0">
              <a:buNone/>
            </a:pPr>
            <a:r>
              <a:rPr lang="en-US" sz="2800" dirty="0" smtClean="0"/>
              <a:t>a</a:t>
            </a:r>
            <a:r>
              <a:rPr lang="en-US" sz="2800"/>
              <a:t>. </a:t>
            </a:r>
            <a:r>
              <a:rPr lang="en-US" sz="2800" smtClean="0"/>
              <a:t>la suspensión de los derechos </a:t>
            </a:r>
            <a:r>
              <a:rPr lang="en-US" sz="2800" dirty="0" err="1" smtClean="0"/>
              <a:t>políticos</a:t>
            </a:r>
            <a:r>
              <a:rPr lang="en-US" sz="2800" dirty="0" smtClean="0"/>
              <a:t>.</a:t>
            </a:r>
            <a:endParaRPr lang="en-US" sz="2800" dirty="0"/>
          </a:p>
          <a:p>
            <a:pPr marL="365760" lvl="1" indent="0">
              <a:buNone/>
            </a:pPr>
            <a:r>
              <a:rPr lang="es-ES" sz="2800" dirty="0" smtClean="0"/>
              <a:t>b</a:t>
            </a:r>
            <a:r>
              <a:rPr lang="es-ES" sz="2800"/>
              <a:t>. l</a:t>
            </a:r>
            <a:r>
              <a:rPr lang="es-ES" sz="2800" smtClean="0"/>
              <a:t>a censura de la prensa</a:t>
            </a:r>
            <a:r>
              <a:rPr lang="es-ES" sz="2800" dirty="0" smtClean="0"/>
              <a:t>.</a:t>
            </a:r>
          </a:p>
          <a:p>
            <a:pPr marL="365760" lvl="1" indent="0">
              <a:buNone/>
            </a:pPr>
            <a:r>
              <a:rPr lang="es-ES" sz="2800" dirty="0" smtClean="0"/>
              <a:t>c</a:t>
            </a:r>
            <a:r>
              <a:rPr lang="es-ES" sz="2800" smtClean="0"/>
              <a:t>. la consolidación del poder en las manos </a:t>
            </a:r>
            <a:r>
              <a:rPr lang="es-ES" sz="2800" dirty="0" smtClean="0"/>
              <a:t>de </a:t>
            </a:r>
          </a:p>
          <a:p>
            <a:pPr marL="365760" lvl="1" indent="0">
              <a:buNone/>
            </a:pPr>
            <a:r>
              <a:rPr lang="es-ES" sz="2800"/>
              <a:t> </a:t>
            </a:r>
            <a:r>
              <a:rPr lang="es-ES" sz="2800" smtClean="0"/>
              <a:t>   pocos individuos</a:t>
            </a:r>
            <a:r>
              <a:rPr lang="es-ES" sz="2800" dirty="0" smtClean="0"/>
              <a:t>.</a:t>
            </a:r>
          </a:p>
          <a:p>
            <a:pPr marL="365760" lvl="1" indent="0">
              <a:buNone/>
            </a:pPr>
            <a:r>
              <a:rPr lang="en-US" sz="2800" dirty="0"/>
              <a:t>d</a:t>
            </a:r>
            <a:r>
              <a:rPr lang="en-US" sz="2800" dirty="0" smtClean="0"/>
              <a:t>. (a</a:t>
            </a:r>
            <a:r>
              <a:rPr lang="en-US" sz="2800" smtClean="0"/>
              <a:t>) y </a:t>
            </a:r>
            <a:r>
              <a:rPr lang="en-US" sz="2800" dirty="0" smtClean="0"/>
              <a:t>(b)</a:t>
            </a:r>
          </a:p>
          <a:p>
            <a:pPr marL="365760" lvl="1" indent="0">
              <a:buNone/>
            </a:pPr>
            <a:r>
              <a:rPr lang="en-US" sz="2800" dirty="0" smtClean="0"/>
              <a:t>e. (a), (b</a:t>
            </a:r>
            <a:r>
              <a:rPr lang="en-US" sz="2800" smtClean="0"/>
              <a:t>) y </a:t>
            </a:r>
            <a:r>
              <a:rPr lang="en-US" sz="2800" dirty="0" smtClean="0"/>
              <a:t>(</a:t>
            </a:r>
            <a:r>
              <a:rPr lang="en-US" sz="2800" smtClean="0"/>
              <a:t>c)</a:t>
            </a:r>
          </a:p>
          <a:p>
            <a:pPr marL="365760" lvl="1" indent="0">
              <a:buNone/>
            </a:pPr>
            <a:endParaRPr lang="en-US" sz="2800" smtClean="0"/>
          </a:p>
          <a:p>
            <a:pPr marL="109728" indent="0">
              <a:buNone/>
            </a:pPr>
            <a:r>
              <a:rPr lang="en-US" sz="2800" i="1" u="sng" smtClean="0"/>
              <a:t>Mejor</a:t>
            </a:r>
            <a:r>
              <a:rPr lang="en-US" sz="2800" i="1" smtClean="0"/>
              <a:t>:</a:t>
            </a:r>
            <a:endParaRPr lang="en-US" sz="2800" i="1"/>
          </a:p>
          <a:p>
            <a:pPr marL="109728" indent="0">
              <a:buNone/>
            </a:pPr>
            <a:r>
              <a:rPr lang="en-US" sz="2800"/>
              <a:t>Una característica de una dictadura es . . .</a:t>
            </a:r>
            <a:endParaRPr lang="es-ES" sz="2800"/>
          </a:p>
          <a:p>
            <a:pPr marL="365760" lvl="1" indent="0">
              <a:buNone/>
            </a:pPr>
            <a:r>
              <a:rPr lang="en-US" sz="2800" smtClean="0"/>
              <a:t>a</a:t>
            </a:r>
            <a:r>
              <a:rPr lang="en-US" sz="2800"/>
              <a:t>. </a:t>
            </a:r>
            <a:r>
              <a:rPr lang="en-US" sz="2800" smtClean="0"/>
              <a:t>la promoción del comunismo.</a:t>
            </a:r>
            <a:endParaRPr lang="en-US" sz="2800"/>
          </a:p>
          <a:p>
            <a:pPr marL="365760" lvl="1" indent="0">
              <a:buNone/>
            </a:pPr>
            <a:r>
              <a:rPr lang="es-ES" sz="2800"/>
              <a:t>b. </a:t>
            </a:r>
            <a:r>
              <a:rPr lang="es-ES" sz="2800" smtClean="0"/>
              <a:t>la censura de la prensa.</a:t>
            </a:r>
            <a:endParaRPr lang="es-ES" sz="2800"/>
          </a:p>
          <a:p>
            <a:pPr marL="365760" lvl="1" indent="0">
              <a:buNone/>
            </a:pPr>
            <a:r>
              <a:rPr lang="es-ES" sz="2800"/>
              <a:t>c. </a:t>
            </a:r>
            <a:r>
              <a:rPr lang="es-ES" sz="2800" smtClean="0"/>
              <a:t>la represión de los sindicatos.</a:t>
            </a:r>
            <a:endParaRPr lang="es-ES" sz="2800"/>
          </a:p>
          <a:p>
            <a:pPr marL="365760" lvl="1" indent="0">
              <a:buNone/>
            </a:pPr>
            <a:endParaRPr lang="en-US" sz="28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 smtClean="0"/>
              <a:t>Identifique</a:t>
            </a:r>
            <a:r>
              <a:rPr lang="en-US" smtClean="0"/>
              <a:t> el </a:t>
            </a:r>
            <a:r>
              <a:rPr lang="en-US" dirty="0" err="1" smtClean="0"/>
              <a:t>problema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5208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143000" y="2133600"/>
            <a:ext cx="6629400" cy="4525963"/>
          </a:xfrm>
        </p:spPr>
        <p:txBody>
          <a:bodyPr/>
          <a:lstStyle/>
          <a:p>
            <a:r>
              <a:rPr lang="es-ES"/>
              <a:t>Las preguntas de </a:t>
            </a:r>
            <a:r>
              <a:rPr lang="es-ES" smtClean="0"/>
              <a:t>opción </a:t>
            </a:r>
            <a:r>
              <a:rPr lang="es-ES"/>
              <a:t>múltiple normalmente tienen entre 3 y 5 alternativas.</a:t>
            </a:r>
          </a:p>
          <a:p>
            <a:r>
              <a:rPr lang="es-ES"/>
              <a:t>Es mejor evitar alternativas implausibles - es decir, no inventar </a:t>
            </a:r>
            <a:r>
              <a:rPr lang="es-ES" smtClean="0"/>
              <a:t>distractores </a:t>
            </a:r>
            <a:r>
              <a:rPr lang="es-ES"/>
              <a:t>tontos sólo para tener un cierto número de alternativas.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609600"/>
            <a:ext cx="8229600" cy="1143000"/>
          </a:xfrm>
        </p:spPr>
        <p:txBody>
          <a:bodyPr/>
          <a:lstStyle/>
          <a:p>
            <a:r>
              <a:rPr lang="en-US"/>
              <a:t>¿Cuántas alternativas?</a:t>
            </a:r>
          </a:p>
        </p:txBody>
      </p:sp>
    </p:spTree>
    <p:extLst>
      <p:ext uri="{BB962C8B-B14F-4D97-AF65-F5344CB8AC3E}">
        <p14:creationId xmlns:p14="http://schemas.microsoft.com/office/powerpoint/2010/main" val="1727344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25963"/>
          </a:xfrm>
        </p:spPr>
        <p:txBody>
          <a:bodyPr>
            <a:normAutofit lnSpcReduction="10000"/>
          </a:bodyPr>
          <a:lstStyle/>
          <a:p>
            <a:pPr marL="109728" indent="0">
              <a:buNone/>
            </a:pPr>
            <a:r>
              <a:rPr lang="es-ES"/>
              <a:t>Ventajas:</a:t>
            </a:r>
          </a:p>
          <a:p>
            <a:r>
              <a:rPr lang="es-ES" smtClean="0"/>
              <a:t>Fáciles </a:t>
            </a:r>
            <a:r>
              <a:rPr lang="es-ES"/>
              <a:t>de corregir</a:t>
            </a:r>
          </a:p>
          <a:p>
            <a:r>
              <a:rPr lang="es-ES"/>
              <a:t>Relativamente objetivas</a:t>
            </a:r>
          </a:p>
          <a:p>
            <a:pPr marL="109728" indent="0">
              <a:buNone/>
            </a:pPr>
            <a:endParaRPr lang="es-ES"/>
          </a:p>
          <a:p>
            <a:pPr marL="109728" indent="0">
              <a:buNone/>
            </a:pPr>
            <a:r>
              <a:rPr lang="es-ES"/>
              <a:t>Desventajas:</a:t>
            </a:r>
          </a:p>
          <a:p>
            <a:r>
              <a:rPr lang="es-ES" smtClean="0"/>
              <a:t>Difíciles </a:t>
            </a:r>
            <a:r>
              <a:rPr lang="es-ES"/>
              <a:t>de escribir</a:t>
            </a:r>
          </a:p>
          <a:p>
            <a:r>
              <a:rPr lang="es-ES"/>
              <a:t>Los alumnos </a:t>
            </a:r>
            <a:r>
              <a:rPr lang="es-ES" smtClean="0"/>
              <a:t>solo </a:t>
            </a:r>
            <a:r>
              <a:rPr lang="es-ES"/>
              <a:t>necesitan reconocer la respuesta correcta, no producirla</a:t>
            </a:r>
          </a:p>
          <a:p>
            <a:r>
              <a:rPr lang="es-ES"/>
              <a:t>No se pueden utilizar para evaluar las habilidades productivas (la escritura y el habla)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smtClean="0"/>
              <a:t>RESUMEN:</a:t>
            </a:r>
            <a:br>
              <a:rPr lang="en-US" sz="3200" smtClean="0"/>
            </a:br>
            <a:r>
              <a:rPr lang="en-US" sz="3200" smtClean="0"/>
              <a:t>Preguntas con respuesta de selección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344277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Preguntas de respuesta abierta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Resultado de imagen para examen de alumno gracioso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745" y="2600631"/>
            <a:ext cx="5712877" cy="4028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0319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2514600"/>
            <a:ext cx="8229600" cy="4525963"/>
          </a:xfrm>
        </p:spPr>
        <p:txBody>
          <a:bodyPr/>
          <a:lstStyle/>
          <a:p>
            <a:r>
              <a:rPr lang="es-ES"/>
              <a:t>Escriba </a:t>
            </a:r>
            <a:r>
              <a:rPr lang="es-ES" smtClean="0"/>
              <a:t>las preguntas </a:t>
            </a:r>
            <a:r>
              <a:rPr lang="es-ES"/>
              <a:t>para </a:t>
            </a:r>
            <a:r>
              <a:rPr lang="es-ES" smtClean="0"/>
              <a:t>que tengan solo una </a:t>
            </a:r>
            <a:r>
              <a:rPr lang="es-ES"/>
              <a:t>respuesta correcta</a:t>
            </a:r>
          </a:p>
          <a:p>
            <a:r>
              <a:rPr lang="es-ES"/>
              <a:t>Coloque </a:t>
            </a:r>
            <a:r>
              <a:rPr lang="es-ES" smtClean="0"/>
              <a:t>los espacios en blanco </a:t>
            </a:r>
            <a:r>
              <a:rPr lang="es-ES"/>
              <a:t>al final de la </a:t>
            </a:r>
            <a:r>
              <a:rPr lang="es-ES" smtClean="0"/>
              <a:t>frases</a:t>
            </a:r>
            <a:endParaRPr lang="es-ES"/>
          </a:p>
          <a:p>
            <a:r>
              <a:rPr lang="es-ES"/>
              <a:t>No incluya </a:t>
            </a:r>
            <a:r>
              <a:rPr lang="es-ES" smtClean="0"/>
              <a:t>pistas </a:t>
            </a:r>
            <a:r>
              <a:rPr lang="es-ES"/>
              <a:t>que revelen la respuesta correcta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LLENAR LOS ESPACIOS/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mtClean="0"/>
              <a:t>COMPLETAR LA ORACIÓN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3377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3400" y="1905000"/>
            <a:ext cx="8229600" cy="4525963"/>
          </a:xfrm>
        </p:spPr>
        <p:txBody>
          <a:bodyPr/>
          <a:lstStyle/>
          <a:p>
            <a:r>
              <a:rPr lang="en-US" smtClean="0"/>
              <a:t>En 1939, ________ </a:t>
            </a:r>
            <a:r>
              <a:rPr lang="es-ES"/>
              <a:t>estableció un gobierno </a:t>
            </a:r>
            <a:r>
              <a:rPr lang="es-ES" smtClean="0"/>
              <a:t>totalitario </a:t>
            </a:r>
            <a:r>
              <a:rPr lang="es-ES"/>
              <a:t>en España.</a:t>
            </a:r>
            <a:endParaRPr lang="en-US" dirty="0" smtClean="0"/>
          </a:p>
          <a:p>
            <a:pPr marL="109728" indent="0">
              <a:buNone/>
            </a:pPr>
            <a:endParaRPr lang="en-US" i="1" smtClean="0"/>
          </a:p>
          <a:p>
            <a:pPr marL="109728" indent="0">
              <a:buNone/>
            </a:pPr>
            <a:r>
              <a:rPr lang="en-US" i="1" u="sng" smtClean="0"/>
              <a:t>Mejor</a:t>
            </a:r>
            <a:r>
              <a:rPr lang="en-US" i="1" u="sng" dirty="0" smtClean="0"/>
              <a:t>:</a:t>
            </a:r>
            <a:endParaRPr lang="en-US" i="1" u="sng" dirty="0"/>
          </a:p>
          <a:p>
            <a:r>
              <a:rPr lang="es-ES" smtClean="0"/>
              <a:t>El dictador </a:t>
            </a:r>
            <a:r>
              <a:rPr lang="es-ES"/>
              <a:t>y jefe del estado español entre 1939 y </a:t>
            </a:r>
            <a:r>
              <a:rPr lang="es-ES" smtClean="0"/>
              <a:t>1975 fue ______________.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 smtClean="0"/>
              <a:t>Identifique</a:t>
            </a:r>
            <a:r>
              <a:rPr lang="en-US" smtClean="0"/>
              <a:t> el </a:t>
            </a:r>
            <a:r>
              <a:rPr lang="en-US" dirty="0" err="1" smtClean="0"/>
              <a:t>problema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4619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La personalidad se compone de tres elementos: el ___________, el ___________ y la ____________.</a:t>
            </a:r>
          </a:p>
          <a:p>
            <a:endParaRPr lang="en-US"/>
          </a:p>
          <a:p>
            <a:pPr marL="109728" indent="0">
              <a:buNone/>
            </a:pPr>
            <a:r>
              <a:rPr lang="en-US" i="1" u="sng" smtClean="0"/>
              <a:t>Mejor:</a:t>
            </a:r>
            <a:endParaRPr lang="en-US" i="1" u="sng"/>
          </a:p>
          <a:p>
            <a:r>
              <a:rPr lang="en-US"/>
              <a:t>La personalidad se compone de tres elementos:</a:t>
            </a:r>
          </a:p>
          <a:p>
            <a:pPr marL="109728" indent="0">
              <a:buNone/>
            </a:pPr>
            <a:r>
              <a:rPr lang="en-US"/>
              <a:t> 	(a) _______________</a:t>
            </a:r>
          </a:p>
          <a:p>
            <a:pPr marL="109728" indent="0">
              <a:buNone/>
            </a:pPr>
            <a:r>
              <a:rPr lang="en-US"/>
              <a:t>	(b) _______________</a:t>
            </a:r>
          </a:p>
          <a:p>
            <a:pPr marL="109728" indent="0">
              <a:buNone/>
            </a:pPr>
            <a:r>
              <a:rPr lang="en-US"/>
              <a:t>	(c) _______________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 smtClean="0"/>
              <a:t>Identifique</a:t>
            </a:r>
            <a:r>
              <a:rPr lang="en-US" smtClean="0"/>
              <a:t> el </a:t>
            </a:r>
            <a:r>
              <a:rPr lang="en-US" dirty="0" err="1" smtClean="0"/>
              <a:t>problema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4534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14400" y="2327121"/>
            <a:ext cx="7093527" cy="2778279"/>
          </a:xfrm>
        </p:spPr>
        <p:txBody>
          <a:bodyPr/>
          <a:lstStyle/>
          <a:p>
            <a:r>
              <a:rPr lang="es-ES"/>
              <a:t>Formule las instrucciones para que los alumnos entiendan claramente la </a:t>
            </a:r>
            <a:r>
              <a:rPr lang="es-ES" smtClean="0"/>
              <a:t>tarea</a:t>
            </a:r>
            <a:endParaRPr lang="es-ES"/>
          </a:p>
          <a:p>
            <a:r>
              <a:rPr lang="es-ES"/>
              <a:t>Especifique los elementos que los alumnos deben incluir en su </a:t>
            </a:r>
            <a:r>
              <a:rPr lang="es-ES" smtClean="0"/>
              <a:t>respuesta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RESPUESTA CORTA/</a:t>
            </a:r>
            <a:br>
              <a:rPr lang="en-US" smtClean="0"/>
            </a:br>
            <a:r>
              <a:rPr lang="en-US" smtClean="0"/>
              <a:t>RESUESTA DE ENSAYO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317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3505200" y="2514600"/>
            <a:ext cx="2209800" cy="20574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00" b="1" smtClean="0">
                <a:solidFill>
                  <a:schemeClr val="tx1"/>
                </a:solidFill>
              </a:rPr>
              <a:t>FORMAS DE EVALUACIÓN</a:t>
            </a:r>
            <a:endParaRPr lang="en-US" sz="1700" b="1">
              <a:solidFill>
                <a:schemeClr val="tx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671119" y="787810"/>
            <a:ext cx="1828800" cy="1143000"/>
          </a:xfrm>
          <a:prstGeom prst="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mtClean="0">
                <a:solidFill>
                  <a:schemeClr val="tx1"/>
                </a:solidFill>
              </a:rPr>
              <a:t>Exámenes escritos</a:t>
            </a:r>
            <a:endParaRPr lang="en-US" b="1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309852" y="787810"/>
            <a:ext cx="1828800" cy="1143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tx1"/>
                </a:solidFill>
              </a:rPr>
              <a:t>Exámenes orales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309852" y="2971800"/>
            <a:ext cx="1828800" cy="1143000"/>
          </a:xfrm>
          <a:prstGeom prst="rect">
            <a:avLst/>
          </a:prstGeom>
          <a:solidFill>
            <a:srgbClr val="E0E97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tx1"/>
                </a:solidFill>
              </a:rPr>
              <a:t>“Integrated Perfomance Assessments”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324600" y="5105400"/>
            <a:ext cx="1828800" cy="1143000"/>
          </a:xfrm>
          <a:prstGeom prst="rect">
            <a:avLst/>
          </a:prstGeom>
          <a:solidFill>
            <a:srgbClr val="F3E39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tx1"/>
                </a:solidFill>
              </a:rPr>
              <a:t>Evaluación </a:t>
            </a:r>
          </a:p>
          <a:p>
            <a:pPr algn="ctr"/>
            <a:r>
              <a:rPr lang="en-US" smtClean="0">
                <a:solidFill>
                  <a:schemeClr val="tx1"/>
                </a:solidFill>
              </a:rPr>
              <a:t>de la participación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95700" y="5105400"/>
            <a:ext cx="1828800" cy="1143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tx1"/>
                </a:solidFill>
              </a:rPr>
              <a:t>Portafolios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143000" y="762000"/>
            <a:ext cx="1828800" cy="1143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tx1"/>
                </a:solidFill>
              </a:rPr>
              <a:t>Auto-evaluación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143000" y="2971800"/>
            <a:ext cx="1828800" cy="1143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tx1"/>
                </a:solidFill>
              </a:rPr>
              <a:t>Evaluación por colegas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138084" y="5105400"/>
            <a:ext cx="1828800" cy="1143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tx1"/>
                </a:solidFill>
              </a:rPr>
              <a:t>Evaluación de proyectos y tareas</a:t>
            </a:r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4" name="Straight Arrow Connector 13"/>
          <p:cNvCxnSpPr>
            <a:stCxn id="2" idx="7"/>
          </p:cNvCxnSpPr>
          <p:nvPr/>
        </p:nvCxnSpPr>
        <p:spPr>
          <a:xfrm flipV="1">
            <a:off x="5391382" y="1930810"/>
            <a:ext cx="1466618" cy="88508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2" idx="6"/>
            <a:endCxn id="5" idx="1"/>
          </p:cNvCxnSpPr>
          <p:nvPr/>
        </p:nvCxnSpPr>
        <p:spPr>
          <a:xfrm>
            <a:off x="5715000" y="3543300"/>
            <a:ext cx="59485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2" idx="4"/>
            <a:endCxn id="7" idx="0"/>
          </p:cNvCxnSpPr>
          <p:nvPr/>
        </p:nvCxnSpPr>
        <p:spPr>
          <a:xfrm>
            <a:off x="4610100" y="4572000"/>
            <a:ext cx="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5524500" y="4191000"/>
            <a:ext cx="14859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2667000" y="4191000"/>
            <a:ext cx="1004119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2" idx="2"/>
            <a:endCxn id="9" idx="3"/>
          </p:cNvCxnSpPr>
          <p:nvPr/>
        </p:nvCxnSpPr>
        <p:spPr>
          <a:xfrm flipH="1">
            <a:off x="2971800" y="3543300"/>
            <a:ext cx="533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 flipV="1">
            <a:off x="2667000" y="1930810"/>
            <a:ext cx="1004119" cy="10409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2" idx="0"/>
            <a:endCxn id="3" idx="2"/>
          </p:cNvCxnSpPr>
          <p:nvPr/>
        </p:nvCxnSpPr>
        <p:spPr>
          <a:xfrm flipH="1" flipV="1">
            <a:off x="4585519" y="1930810"/>
            <a:ext cx="24581" cy="5837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2158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¿Qué es una dictadura</a:t>
            </a:r>
            <a:r>
              <a:rPr lang="en-US" smtClean="0"/>
              <a:t>?</a:t>
            </a:r>
          </a:p>
          <a:p>
            <a:endParaRPr lang="en-US" dirty="0"/>
          </a:p>
          <a:p>
            <a:pPr marL="109728" indent="0">
              <a:buNone/>
            </a:pPr>
            <a:r>
              <a:rPr lang="en-US" i="1" u="sng" smtClean="0"/>
              <a:t>Mejor</a:t>
            </a:r>
            <a:r>
              <a:rPr lang="en-US" i="1" dirty="0" smtClean="0"/>
              <a:t>:</a:t>
            </a:r>
          </a:p>
          <a:p>
            <a:r>
              <a:rPr lang="es-ES"/>
              <a:t>Enumere</a:t>
            </a:r>
            <a:r>
              <a:rPr lang="es-ES" smtClean="0"/>
              <a:t> </a:t>
            </a:r>
            <a:r>
              <a:rPr lang="es-ES"/>
              <a:t>tres características de una dictadura.</a:t>
            </a:r>
            <a:r>
              <a:rPr lang="en-US"/>
              <a:t>	</a:t>
            </a:r>
          </a:p>
          <a:p>
            <a:pPr marL="393192" lvl="1" indent="0">
              <a:buNone/>
            </a:pPr>
            <a:r>
              <a:rPr lang="en-US" smtClean="0"/>
              <a:t>      </a:t>
            </a:r>
            <a:r>
              <a:rPr lang="en-US" sz="2800" smtClean="0"/>
              <a:t>a) </a:t>
            </a:r>
            <a:endParaRPr lang="en-US" sz="2800" dirty="0" smtClean="0"/>
          </a:p>
          <a:p>
            <a:pPr marL="109728" indent="0">
              <a:buNone/>
            </a:pPr>
            <a:r>
              <a:rPr lang="en-US" dirty="0"/>
              <a:t>	</a:t>
            </a:r>
            <a:r>
              <a:rPr lang="en-US" smtClean="0"/>
              <a:t>b</a:t>
            </a:r>
            <a:r>
              <a:rPr lang="en-US" dirty="0" smtClean="0"/>
              <a:t>) </a:t>
            </a:r>
          </a:p>
          <a:p>
            <a:pPr marL="109728" indent="0">
              <a:buNone/>
            </a:pPr>
            <a:r>
              <a:rPr lang="en-US" dirty="0"/>
              <a:t>	</a:t>
            </a:r>
            <a:r>
              <a:rPr lang="en-US" dirty="0" smtClean="0"/>
              <a:t>c)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 smtClean="0"/>
              <a:t>Identifique</a:t>
            </a:r>
            <a:r>
              <a:rPr lang="en-US" smtClean="0"/>
              <a:t> el </a:t>
            </a:r>
            <a:r>
              <a:rPr lang="en-US" dirty="0" err="1" smtClean="0"/>
              <a:t>problema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2607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S" dirty="0"/>
              <a:t>Un sitio llamado "</a:t>
            </a:r>
            <a:r>
              <a:rPr lang="es-ES" dirty="0" err="1"/>
              <a:t>Rate</a:t>
            </a:r>
            <a:r>
              <a:rPr lang="es-ES" dirty="0"/>
              <a:t> </a:t>
            </a:r>
            <a:r>
              <a:rPr lang="es-ES" dirty="0" err="1"/>
              <a:t>my</a:t>
            </a:r>
            <a:r>
              <a:rPr lang="es-ES" dirty="0"/>
              <a:t> </a:t>
            </a:r>
            <a:r>
              <a:rPr lang="es-ES" dirty="0" err="1"/>
              <a:t>Professor</a:t>
            </a:r>
            <a:r>
              <a:rPr lang="es-ES" dirty="0"/>
              <a:t>" divulga las evaluaciones de los alumnos universitarios sobre sus profesores. Explique su opinión sobre este servicio</a:t>
            </a:r>
            <a:r>
              <a:rPr lang="es-ES" dirty="0" smtClean="0"/>
              <a:t>.</a:t>
            </a:r>
          </a:p>
          <a:p>
            <a:endParaRPr lang="en-US" dirty="0"/>
          </a:p>
          <a:p>
            <a:pPr marL="109728" indent="0">
              <a:buNone/>
            </a:pPr>
            <a:r>
              <a:rPr lang="en-US" i="1" u="sng" dirty="0" err="1" smtClean="0"/>
              <a:t>Mejor</a:t>
            </a:r>
            <a:r>
              <a:rPr lang="en-US" i="1" u="sng" dirty="0" smtClean="0"/>
              <a:t>:</a:t>
            </a:r>
          </a:p>
          <a:p>
            <a:r>
              <a:rPr lang="es-ES" dirty="0"/>
              <a:t>Un sitio llamado "</a:t>
            </a:r>
            <a:r>
              <a:rPr lang="es-ES" dirty="0" err="1"/>
              <a:t>Rate</a:t>
            </a:r>
            <a:r>
              <a:rPr lang="es-ES" dirty="0"/>
              <a:t> </a:t>
            </a:r>
            <a:r>
              <a:rPr lang="es-ES" dirty="0" err="1"/>
              <a:t>my</a:t>
            </a:r>
            <a:r>
              <a:rPr lang="es-ES" dirty="0"/>
              <a:t> </a:t>
            </a:r>
            <a:r>
              <a:rPr lang="es-ES" dirty="0" err="1"/>
              <a:t>Professor</a:t>
            </a:r>
            <a:r>
              <a:rPr lang="es-ES" dirty="0"/>
              <a:t>" divulga las evaluaciones de los alumnos universitarios sobre sus profesores. Formule una hipótesis sobre los posibles efectos de este servicio en la calidad de la instrucción en las universidades públicas. </a:t>
            </a:r>
            <a:r>
              <a:rPr lang="es-ES" dirty="0" smtClean="0"/>
              <a:t>Apoye </a:t>
            </a:r>
            <a:r>
              <a:rPr lang="es-ES" dirty="0"/>
              <a:t>su hipótesis con al menos tres razones o ejemplos.</a:t>
            </a:r>
            <a:r>
              <a:rPr lang="en-US" i="1" dirty="0" smtClean="0"/>
              <a:t>(10 </a:t>
            </a:r>
            <a:r>
              <a:rPr lang="en-US" i="1" dirty="0" err="1" smtClean="0"/>
              <a:t>puntos</a:t>
            </a:r>
            <a:r>
              <a:rPr lang="en-US" i="1" dirty="0" smtClean="0"/>
              <a:t>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 smtClean="0"/>
              <a:t>Identifique</a:t>
            </a:r>
            <a:r>
              <a:rPr lang="en-US" smtClean="0"/>
              <a:t> el </a:t>
            </a:r>
            <a:r>
              <a:rPr lang="en-US" dirty="0" err="1" smtClean="0"/>
              <a:t>problema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7850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25963"/>
          </a:xfrm>
        </p:spPr>
        <p:txBody>
          <a:bodyPr>
            <a:normAutofit lnSpcReduction="10000"/>
          </a:bodyPr>
          <a:lstStyle/>
          <a:p>
            <a:pPr marL="109728" indent="0">
              <a:buNone/>
            </a:pPr>
            <a:r>
              <a:rPr lang="es-ES"/>
              <a:t>Ventajas:</a:t>
            </a:r>
          </a:p>
          <a:p>
            <a:r>
              <a:rPr lang="es-ES"/>
              <a:t>Relativamente fáciles de escribir</a:t>
            </a:r>
          </a:p>
          <a:p>
            <a:r>
              <a:rPr lang="es-ES" smtClean="0"/>
              <a:t>Requieren </a:t>
            </a:r>
            <a:r>
              <a:rPr lang="es-ES"/>
              <a:t>que los alumnos produzcan la respuesta en lugar de reconocerla</a:t>
            </a:r>
          </a:p>
          <a:p>
            <a:r>
              <a:rPr lang="es-ES"/>
              <a:t>Se pueden utilizar para evaluar las habilidades productivas</a:t>
            </a:r>
          </a:p>
          <a:p>
            <a:pPr marL="109728" indent="0">
              <a:buNone/>
            </a:pPr>
            <a:endParaRPr lang="es-ES"/>
          </a:p>
          <a:p>
            <a:pPr marL="109728" indent="0">
              <a:buNone/>
            </a:pPr>
            <a:r>
              <a:rPr lang="es-ES"/>
              <a:t>Desventajas:</a:t>
            </a:r>
          </a:p>
          <a:p>
            <a:r>
              <a:rPr lang="es-ES" smtClean="0"/>
              <a:t>Requieren </a:t>
            </a:r>
            <a:r>
              <a:rPr lang="es-ES"/>
              <a:t>más tiempo para </a:t>
            </a:r>
            <a:r>
              <a:rPr lang="es-ES" smtClean="0"/>
              <a:t>corregirlas</a:t>
            </a:r>
            <a:endParaRPr lang="es-ES"/>
          </a:p>
          <a:p>
            <a:r>
              <a:rPr lang="es-ES" smtClean="0"/>
              <a:t>Son menos objetivas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RESUMEN:</a:t>
            </a:r>
            <a:r>
              <a:rPr lang="en-US"/>
              <a:t> </a:t>
            </a:r>
            <a:r>
              <a:rPr lang="en-US" smtClean="0"/>
              <a:t>Preguntas abiertas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3453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Conextualización de los exámenes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Image result for respuestas graciosas examen de español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030" t="14478" r="2642" b="22440"/>
          <a:stretch/>
        </p:blipFill>
        <p:spPr bwMode="auto">
          <a:xfrm>
            <a:off x="228600" y="2971800"/>
            <a:ext cx="5562600" cy="347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6984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4307758" y="1981200"/>
            <a:ext cx="398206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a. lettuce</a:t>
            </a:r>
          </a:p>
          <a:p>
            <a:r>
              <a:rPr lang="en-US" smtClean="0"/>
              <a:t>b. to cry</a:t>
            </a:r>
          </a:p>
          <a:p>
            <a:r>
              <a:rPr lang="en-US" smtClean="0"/>
              <a:t>c. inside</a:t>
            </a:r>
          </a:p>
          <a:p>
            <a:r>
              <a:rPr lang="en-US" smtClean="0"/>
              <a:t>d. man</a:t>
            </a:r>
          </a:p>
          <a:p>
            <a:r>
              <a:rPr lang="en-US" smtClean="0"/>
              <a:t>e. woman</a:t>
            </a:r>
          </a:p>
          <a:p>
            <a:r>
              <a:rPr lang="en-US" smtClean="0"/>
              <a:t>f. tall</a:t>
            </a:r>
          </a:p>
          <a:p>
            <a:r>
              <a:rPr lang="en-US" smtClean="0"/>
              <a:t>g. avocado</a:t>
            </a:r>
          </a:p>
          <a:p>
            <a:r>
              <a:rPr lang="en-US" smtClean="0"/>
              <a:t>h. to arrive</a:t>
            </a:r>
          </a:p>
          <a:p>
            <a:r>
              <a:rPr lang="en-US" smtClean="0"/>
              <a:t>i. outside</a:t>
            </a:r>
          </a:p>
          <a:p>
            <a:r>
              <a:rPr lang="en-US" smtClean="0"/>
              <a:t>j. easy</a:t>
            </a:r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010264" y="1981200"/>
            <a:ext cx="287593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___ 1. aguacate</a:t>
            </a:r>
          </a:p>
          <a:p>
            <a:r>
              <a:rPr lang="en-US" smtClean="0"/>
              <a:t>___ 2. lechuga</a:t>
            </a:r>
          </a:p>
          <a:p>
            <a:r>
              <a:rPr lang="en-US" smtClean="0"/>
              <a:t>___ 3. llegar</a:t>
            </a:r>
          </a:p>
          <a:p>
            <a:r>
              <a:rPr lang="en-US" smtClean="0"/>
              <a:t>___ 4. dentro de</a:t>
            </a:r>
          </a:p>
          <a:p>
            <a:r>
              <a:rPr lang="en-US" smtClean="0"/>
              <a:t>___ 5. llorar</a:t>
            </a:r>
          </a:p>
          <a:p>
            <a:r>
              <a:rPr lang="en-US" smtClean="0"/>
              <a:t>___ 6. fuera de</a:t>
            </a:r>
          </a:p>
          <a:p>
            <a:r>
              <a:rPr lang="en-US" smtClean="0"/>
              <a:t>___ 7. hombre</a:t>
            </a:r>
          </a:p>
          <a:p>
            <a:r>
              <a:rPr lang="en-US" smtClean="0"/>
              <a:t>___ 8. mujer</a:t>
            </a:r>
          </a:p>
          <a:p>
            <a:r>
              <a:rPr lang="en-US" smtClean="0"/>
              <a:t>___ 9. fácil</a:t>
            </a:r>
          </a:p>
          <a:p>
            <a:r>
              <a:rPr lang="en-US" smtClean="0"/>
              <a:t>___ 10. alto</a:t>
            </a:r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688258" y="1436132"/>
            <a:ext cx="723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smtClean="0"/>
              <a:t>Match each Spanish word with its English translation.</a:t>
            </a:r>
            <a:endParaRPr lang="en-US" i="1"/>
          </a:p>
        </p:txBody>
      </p:sp>
      <p:sp>
        <p:nvSpPr>
          <p:cNvPr id="16" name="TextBox 15"/>
          <p:cNvSpPr txBox="1"/>
          <p:nvPr/>
        </p:nvSpPr>
        <p:spPr>
          <a:xfrm>
            <a:off x="1086464" y="5358355"/>
            <a:ext cx="7467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smtClean="0"/>
              <a:t>¿Qué piensan de este formato?</a:t>
            </a:r>
            <a:endParaRPr lang="en-US" sz="240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1086464" y="274638"/>
            <a:ext cx="7600336" cy="1143000"/>
          </a:xfrm>
        </p:spPr>
        <p:txBody>
          <a:bodyPr>
            <a:noAutofit/>
          </a:bodyPr>
          <a:lstStyle/>
          <a:p>
            <a:r>
              <a:rPr lang="en-US" sz="2800" smtClean="0"/>
              <a:t>Ejemplo: Una prueba de vocabulario</a:t>
            </a:r>
            <a:endParaRPr lang="en-US" sz="2800"/>
          </a:p>
        </p:txBody>
      </p:sp>
    </p:spTree>
    <p:extLst>
      <p:ext uri="{BB962C8B-B14F-4D97-AF65-F5344CB8AC3E}">
        <p14:creationId xmlns:p14="http://schemas.microsoft.com/office/powerpoint/2010/main" val="1120972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010264" y="1981200"/>
            <a:ext cx="653353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1. (vivir)  Yo __________ en Provo.</a:t>
            </a:r>
          </a:p>
          <a:p>
            <a:r>
              <a:rPr lang="en-US" smtClean="0"/>
              <a:t>2. (hablar) Mi amiga ___________ francés.</a:t>
            </a:r>
          </a:p>
          <a:p>
            <a:r>
              <a:rPr lang="en-US" smtClean="0"/>
              <a:t>3. (estudiar)  Nosotros ___________ en la biblioteca.</a:t>
            </a:r>
          </a:p>
          <a:p>
            <a:r>
              <a:rPr lang="en-US" smtClean="0"/>
              <a:t>4. (dormir)  Mi hermano no __________ mucho.</a:t>
            </a:r>
          </a:p>
          <a:p>
            <a:r>
              <a:rPr lang="en-US" smtClean="0"/>
              <a:t>5. (cantar)  Ellos __________ en el coro.</a:t>
            </a:r>
          </a:p>
          <a:p>
            <a:r>
              <a:rPr lang="en-US" smtClean="0"/>
              <a:t>6. (leer)  Yo _________ muchos libros.</a:t>
            </a:r>
          </a:p>
          <a:p>
            <a:r>
              <a:rPr lang="en-US" smtClean="0"/>
              <a:t>7. (jugar)  Nosotros _________ al fútbol.</a:t>
            </a:r>
          </a:p>
          <a:p>
            <a:r>
              <a:rPr lang="en-US" smtClean="0"/>
              <a:t>8. (escuchar)  Mi hermana __________ música.</a:t>
            </a:r>
          </a:p>
          <a:p>
            <a:r>
              <a:rPr lang="en-US" smtClean="0"/>
              <a:t>9. (comer)  Juan _________ una hamburguesa.</a:t>
            </a:r>
          </a:p>
          <a:p>
            <a:r>
              <a:rPr lang="en-US" smtClean="0"/>
              <a:t>10. (trabajar) Mi papá ________ en un banco.</a:t>
            </a:r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688258" y="1436132"/>
            <a:ext cx="723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smtClean="0"/>
              <a:t>Fill in the blanks with the correct form of the present tense.</a:t>
            </a:r>
            <a:endParaRPr lang="en-US" i="1"/>
          </a:p>
        </p:txBody>
      </p:sp>
      <p:sp>
        <p:nvSpPr>
          <p:cNvPr id="16" name="TextBox 15"/>
          <p:cNvSpPr txBox="1"/>
          <p:nvPr/>
        </p:nvSpPr>
        <p:spPr>
          <a:xfrm>
            <a:off x="1086464" y="5358355"/>
            <a:ext cx="7467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smtClean="0"/>
              <a:t>¿Qué piensan de este formato?</a:t>
            </a:r>
            <a:endParaRPr lang="en-US" sz="240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1086464" y="274638"/>
            <a:ext cx="7600336" cy="1143000"/>
          </a:xfrm>
        </p:spPr>
        <p:txBody>
          <a:bodyPr>
            <a:noAutofit/>
          </a:bodyPr>
          <a:lstStyle/>
          <a:p>
            <a:r>
              <a:rPr lang="en-US" sz="2800" smtClean="0"/>
              <a:t>Ejemplo: Una prueba de gramática</a:t>
            </a:r>
            <a:endParaRPr lang="en-US" sz="2800"/>
          </a:p>
        </p:txBody>
      </p:sp>
    </p:spTree>
    <p:extLst>
      <p:ext uri="{BB962C8B-B14F-4D97-AF65-F5344CB8AC3E}">
        <p14:creationId xmlns:p14="http://schemas.microsoft.com/office/powerpoint/2010/main" val="4177954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smtClean="0"/>
              <a:t>Ejemplos de pruebas conextualizadas</a:t>
            </a:r>
            <a:br>
              <a:rPr lang="en-US" sz="3200" smtClean="0"/>
            </a:br>
            <a:r>
              <a:rPr lang="en-US" sz="2000" smtClean="0"/>
              <a:t>del libro </a:t>
            </a:r>
            <a:r>
              <a:rPr lang="en-US" sz="2000" i="1" smtClean="0"/>
              <a:t>Perspectivas: Português para Falantes de Espanhol</a:t>
            </a:r>
            <a:endParaRPr lang="en-US" sz="200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69" t="29375" r="26559" b="18125"/>
          <a:stretch/>
        </p:blipFill>
        <p:spPr bwMode="auto">
          <a:xfrm>
            <a:off x="457200" y="1524000"/>
            <a:ext cx="775335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596156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03" t="35208" r="25623" b="19792"/>
          <a:stretch/>
        </p:blipFill>
        <p:spPr bwMode="auto">
          <a:xfrm>
            <a:off x="381000" y="1371600"/>
            <a:ext cx="8304742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1590026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58" t="24583" r="33822" b="37709"/>
          <a:stretch/>
        </p:blipFill>
        <p:spPr bwMode="auto">
          <a:xfrm>
            <a:off x="457200" y="1383891"/>
            <a:ext cx="8542493" cy="3827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968431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25963"/>
          </a:xfrm>
        </p:spPr>
        <p:txBody>
          <a:bodyPr/>
          <a:lstStyle/>
          <a:p>
            <a:r>
              <a:rPr lang="en-US" smtClean="0"/>
              <a:t>Especifique los objetivos de la unidad</a:t>
            </a:r>
          </a:p>
          <a:p>
            <a:r>
              <a:rPr lang="en-US" smtClean="0"/>
              <a:t>Determine cuáles de los objetivos serán evaluados con el examen</a:t>
            </a:r>
          </a:p>
          <a:p>
            <a:r>
              <a:rPr lang="en-US" smtClean="0"/>
              <a:t>Determine el formato para los segmentos del examen (comprensión auditiva, comprensión lectora, gramática, vocabulario, escritura, etc.)</a:t>
            </a:r>
          </a:p>
          <a:p>
            <a:r>
              <a:rPr lang="es-ES" b="1" smtClean="0"/>
              <a:t>Piense </a:t>
            </a:r>
            <a:r>
              <a:rPr lang="es-ES" b="1"/>
              <a:t>en contextos </a:t>
            </a:r>
            <a:r>
              <a:rPr lang="es-ES" b="1" smtClean="0"/>
              <a:t>naturales en </a:t>
            </a:r>
            <a:r>
              <a:rPr lang="es-ES" b="1"/>
              <a:t>los que se podrían utilizar </a:t>
            </a:r>
            <a:r>
              <a:rPr lang="es-ES" b="1" smtClean="0"/>
              <a:t>esos </a:t>
            </a:r>
            <a:r>
              <a:rPr lang="es-ES" b="1"/>
              <a:t>elementos </a:t>
            </a:r>
            <a:r>
              <a:rPr lang="es-ES" b="1" i="1"/>
              <a:t>dentro del tema de la </a:t>
            </a:r>
            <a:r>
              <a:rPr lang="es-ES" b="1" i="1" smtClean="0"/>
              <a:t>unidad</a:t>
            </a:r>
            <a:endParaRPr lang="en-US" b="1" i="1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Cómo</a:t>
            </a:r>
            <a:r>
              <a:rPr lang="en-US" smtClean="0"/>
              <a:t> contextualizar un examen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673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0" y="1752600"/>
            <a:ext cx="8229600" cy="4525963"/>
          </a:xfrm>
        </p:spPr>
        <p:txBody>
          <a:bodyPr>
            <a:normAutofit/>
          </a:bodyPr>
          <a:lstStyle/>
          <a:p>
            <a:r>
              <a:rPr lang="en-US" smtClean="0"/>
              <a:t>Respuesta de selección:</a:t>
            </a:r>
            <a:endParaRPr lang="en-US" dirty="0" smtClean="0"/>
          </a:p>
          <a:p>
            <a:pPr lvl="2"/>
            <a:r>
              <a:rPr lang="en-US" smtClean="0"/>
              <a:t>Verdadero/falso</a:t>
            </a:r>
            <a:r>
              <a:rPr lang="en-US"/>
              <a:t>, </a:t>
            </a:r>
            <a:r>
              <a:rPr lang="en-US" smtClean="0"/>
              <a:t>cierto/errado</a:t>
            </a:r>
            <a:endParaRPr lang="en-US" dirty="0" smtClean="0"/>
          </a:p>
          <a:p>
            <a:pPr lvl="2"/>
            <a:r>
              <a:rPr lang="en-US" smtClean="0"/>
              <a:t>Emparejamiento </a:t>
            </a:r>
            <a:r>
              <a:rPr lang="en-US" sz="1800" i="1" dirty="0" smtClean="0"/>
              <a:t>(matching)</a:t>
            </a:r>
            <a:endParaRPr lang="en-US" sz="1800" dirty="0" smtClean="0"/>
          </a:p>
          <a:p>
            <a:pPr lvl="2"/>
            <a:r>
              <a:rPr lang="en-US" smtClean="0"/>
              <a:t>Opción múltiple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smtClean="0"/>
              <a:t>Respuesta abierta:</a:t>
            </a:r>
            <a:endParaRPr lang="en-US" dirty="0" smtClean="0"/>
          </a:p>
          <a:p>
            <a:pPr lvl="2"/>
            <a:r>
              <a:rPr lang="en-US" smtClean="0"/>
              <a:t>Llenar el espacio</a:t>
            </a:r>
            <a:endParaRPr lang="en-US" dirty="0" smtClean="0"/>
          </a:p>
          <a:p>
            <a:pPr lvl="2"/>
            <a:r>
              <a:rPr lang="en-US" err="1" smtClean="0"/>
              <a:t>Completar</a:t>
            </a:r>
            <a:r>
              <a:rPr lang="en-US" smtClean="0"/>
              <a:t> la oración</a:t>
            </a:r>
            <a:endParaRPr lang="en-US" dirty="0" smtClean="0"/>
          </a:p>
          <a:p>
            <a:pPr lvl="2"/>
            <a:r>
              <a:rPr lang="en-US" smtClean="0"/>
              <a:t>Respuesta corta</a:t>
            </a:r>
            <a:endParaRPr lang="en-US" dirty="0" smtClean="0"/>
          </a:p>
          <a:p>
            <a:pPr lvl="2"/>
            <a:r>
              <a:rPr lang="en-US" smtClean="0"/>
              <a:t>Respuesta de ensayo</a:t>
            </a:r>
            <a:endParaRPr lang="en-US" i="1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err="1" smtClean="0"/>
              <a:t>Formatos</a:t>
            </a:r>
            <a:r>
              <a:rPr lang="en-US" sz="3200" smtClean="0"/>
              <a:t> de preguntas en los exámenes escritos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988050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21" t="20390" r="21603" b="36270"/>
          <a:stretch/>
        </p:blipFill>
        <p:spPr bwMode="auto">
          <a:xfrm>
            <a:off x="152400" y="86032"/>
            <a:ext cx="4763730" cy="196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03" t="17036" r="35264" b="11189"/>
          <a:stretch/>
        </p:blipFill>
        <p:spPr bwMode="auto">
          <a:xfrm>
            <a:off x="2919615" y="838200"/>
            <a:ext cx="5966289" cy="586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292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0" y="1981200"/>
            <a:ext cx="8229600" cy="4525963"/>
          </a:xfrm>
        </p:spPr>
        <p:txBody>
          <a:bodyPr/>
          <a:lstStyle/>
          <a:p>
            <a:pPr marL="624078" indent="-514350">
              <a:buFont typeface="+mj-lt"/>
              <a:buAutoNum type="arabicPeriod"/>
            </a:pPr>
            <a:r>
              <a:rPr lang="en-US" smtClean="0"/>
              <a:t>Comprensión auditiva</a:t>
            </a:r>
          </a:p>
          <a:p>
            <a:pPr marL="624078" indent="-514350">
              <a:buFont typeface="+mj-lt"/>
              <a:buAutoNum type="arabicPeriod"/>
            </a:pPr>
            <a:r>
              <a:rPr lang="en-US" smtClean="0"/>
              <a:t>Gramática y vocabulario (varias secciones)</a:t>
            </a:r>
          </a:p>
          <a:p>
            <a:pPr marL="624078" indent="-514350">
              <a:buFont typeface="+mj-lt"/>
              <a:buAutoNum type="arabicPeriod"/>
            </a:pPr>
            <a:r>
              <a:rPr lang="en-US" smtClean="0"/>
              <a:t>Comprensión lectora</a:t>
            </a:r>
          </a:p>
          <a:p>
            <a:pPr marL="624078" indent="-514350">
              <a:buFont typeface="+mj-lt"/>
              <a:buAutoNum type="arabicPeriod"/>
            </a:pPr>
            <a:r>
              <a:rPr lang="en-US" smtClean="0"/>
              <a:t>Escritura y cultura</a:t>
            </a:r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smtClean="0"/>
              <a:t>Formato de los exámenes para el libro </a:t>
            </a:r>
            <a:r>
              <a:rPr lang="en-US" sz="3200" i="1" smtClean="0"/>
              <a:t>Perspectivas</a:t>
            </a:r>
            <a:endParaRPr lang="en-US" sz="3200"/>
          </a:p>
        </p:txBody>
      </p:sp>
    </p:spTree>
    <p:extLst>
      <p:ext uri="{BB962C8B-B14F-4D97-AF65-F5344CB8AC3E}">
        <p14:creationId xmlns:p14="http://schemas.microsoft.com/office/powerpoint/2010/main" val="1428024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03" t="28958" r="25037" b="21458"/>
          <a:stretch/>
        </p:blipFill>
        <p:spPr bwMode="auto">
          <a:xfrm>
            <a:off x="533400" y="875071"/>
            <a:ext cx="8163645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8453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69" t="31250" r="24334" b="8334"/>
          <a:stretch/>
        </p:blipFill>
        <p:spPr bwMode="auto">
          <a:xfrm>
            <a:off x="533400" y="533400"/>
            <a:ext cx="8059332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54576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20" t="32500" r="23514" b="8125"/>
          <a:stretch/>
        </p:blipFill>
        <p:spPr bwMode="auto">
          <a:xfrm>
            <a:off x="609600" y="762000"/>
            <a:ext cx="7932821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6897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37" t="42500" r="24451" b="18333"/>
          <a:stretch/>
        </p:blipFill>
        <p:spPr bwMode="auto">
          <a:xfrm>
            <a:off x="304800" y="1143000"/>
            <a:ext cx="8531968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40402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37" t="30000" r="25270" b="57292"/>
          <a:stretch/>
        </p:blipFill>
        <p:spPr bwMode="auto">
          <a:xfrm>
            <a:off x="533400" y="228600"/>
            <a:ext cx="7406389" cy="1091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70" t="37198" r="25289" b="33427"/>
          <a:stretch/>
        </p:blipFill>
        <p:spPr bwMode="auto">
          <a:xfrm>
            <a:off x="685800" y="1138084"/>
            <a:ext cx="697149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56" t="44254" r="25116" b="19254"/>
          <a:stretch/>
        </p:blipFill>
        <p:spPr bwMode="auto">
          <a:xfrm>
            <a:off x="720213" y="3714135"/>
            <a:ext cx="7219576" cy="3021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22757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37" t="48542" r="25270" b="35833"/>
          <a:stretch/>
        </p:blipFill>
        <p:spPr bwMode="auto">
          <a:xfrm>
            <a:off x="457200" y="1257300"/>
            <a:ext cx="7991856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90600" y="3429000"/>
            <a:ext cx="7010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smtClean="0"/>
              <a:t>¿Cuáles son las ventajas de contextualizar los exámenes escritos?</a:t>
            </a:r>
            <a:endParaRPr lang="en-US" sz="2800"/>
          </a:p>
        </p:txBody>
      </p:sp>
    </p:spTree>
    <p:extLst>
      <p:ext uri="{BB962C8B-B14F-4D97-AF65-F5344CB8AC3E}">
        <p14:creationId xmlns:p14="http://schemas.microsoft.com/office/powerpoint/2010/main" val="1730146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Puedo explicar qué son preguntas con respuesta de selección y dar algunos ejemplos</a:t>
            </a:r>
          </a:p>
          <a:p>
            <a:r>
              <a:rPr lang="en-US" smtClean="0"/>
              <a:t>Puedo explicar </a:t>
            </a:r>
            <a:r>
              <a:rPr lang="en-US"/>
              <a:t>qué son preguntas con respuesta de selección y dar algunos </a:t>
            </a:r>
            <a:r>
              <a:rPr lang="en-US" smtClean="0"/>
              <a:t>ejemplos</a:t>
            </a:r>
          </a:p>
          <a:p>
            <a:r>
              <a:rPr lang="en-US" smtClean="0"/>
              <a:t>Puedo reconocer ejemplos de preguntas mal escritas y corregir los problemas</a:t>
            </a:r>
          </a:p>
          <a:p>
            <a:r>
              <a:rPr lang="en-US" smtClean="0"/>
              <a:t>Puedo dar ideas sobre cómo contextualizar los segmentos de un examen escrito</a:t>
            </a:r>
            <a:endParaRPr lang="en-US"/>
          </a:p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Objetivos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387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Preguntas con respuesta de selección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1" y="3429001"/>
            <a:ext cx="5105400" cy="2193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8033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76400"/>
            <a:ext cx="8229600" cy="4525963"/>
          </a:xfrm>
        </p:spPr>
        <p:txBody>
          <a:bodyPr>
            <a:normAutofit/>
          </a:bodyPr>
          <a:lstStyle/>
          <a:p>
            <a:r>
              <a:rPr lang="es-ES" sz="2800"/>
              <a:t>Incluya sólo un concepto en cada </a:t>
            </a:r>
            <a:r>
              <a:rPr lang="es-ES" sz="2800" smtClean="0"/>
              <a:t>pregunta</a:t>
            </a:r>
            <a:endParaRPr lang="es-ES" sz="2800"/>
          </a:p>
          <a:p>
            <a:r>
              <a:rPr lang="es-ES" sz="2800"/>
              <a:t>Escriba la </a:t>
            </a:r>
            <a:r>
              <a:rPr lang="es-ES" sz="2800" smtClean="0"/>
              <a:t>pregunta </a:t>
            </a:r>
            <a:r>
              <a:rPr lang="es-ES" sz="2800"/>
              <a:t>de forma afirmativa, evitando palabras negativas</a:t>
            </a:r>
          </a:p>
          <a:p>
            <a:r>
              <a:rPr lang="es-ES" sz="2800"/>
              <a:t>Evite absolutos (</a:t>
            </a:r>
            <a:r>
              <a:rPr lang="es-ES" sz="2800" i="1"/>
              <a:t>siempre, nunca, todos, </a:t>
            </a:r>
            <a:r>
              <a:rPr lang="es-ES" sz="2800"/>
              <a:t>etc.)</a:t>
            </a:r>
          </a:p>
          <a:p>
            <a:r>
              <a:rPr lang="es-ES" sz="2800"/>
              <a:t>Mantenga </a:t>
            </a:r>
            <a:r>
              <a:rPr lang="es-ES" sz="2800" smtClean="0"/>
              <a:t>breves las preguntas</a:t>
            </a:r>
            <a:endParaRPr lang="es-ES" sz="2800"/>
          </a:p>
          <a:p>
            <a:r>
              <a:rPr lang="es-ES" sz="2800"/>
              <a:t>No </a:t>
            </a:r>
            <a:r>
              <a:rPr lang="es-ES" sz="2800" smtClean="0"/>
              <a:t>intente </a:t>
            </a:r>
            <a:r>
              <a:rPr lang="es-ES" sz="2800"/>
              <a:t>engañar a los </a:t>
            </a:r>
            <a:r>
              <a:rPr lang="es-ES" sz="2800" smtClean="0"/>
              <a:t>alumnos</a:t>
            </a:r>
          </a:p>
          <a:p>
            <a:r>
              <a:rPr lang="es-ES" sz="2800" smtClean="0"/>
              <a:t>Incluya </a:t>
            </a:r>
            <a:r>
              <a:rPr lang="es-ES" sz="2800"/>
              <a:t>aproximadamente el mismo número de </a:t>
            </a:r>
            <a:r>
              <a:rPr lang="es-ES" sz="2800" i="1"/>
              <a:t>verdadero</a:t>
            </a:r>
            <a:r>
              <a:rPr lang="es-ES" sz="2800"/>
              <a:t> </a:t>
            </a:r>
            <a:r>
              <a:rPr lang="es-ES" sz="2800" smtClean="0"/>
              <a:t>y de </a:t>
            </a:r>
            <a:r>
              <a:rPr lang="es-ES" sz="2800" i="1"/>
              <a:t>falso</a:t>
            </a:r>
            <a:endParaRPr lang="en-US" sz="2800" i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smtClean="0">
                <a:solidFill>
                  <a:schemeClr val="tx1"/>
                </a:solidFill>
              </a:rPr>
              <a:t>PREGUNTAS DE</a:t>
            </a:r>
            <a:r>
              <a:rPr lang="en-US" sz="3200" i="1" smtClean="0">
                <a:solidFill>
                  <a:schemeClr val="tx1"/>
                </a:solidFill>
              </a:rPr>
              <a:t>VERDADERO/FALSO</a:t>
            </a:r>
            <a:endParaRPr lang="en-US" sz="32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7001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0" y="1524000"/>
            <a:ext cx="7467600" cy="4525963"/>
          </a:xfrm>
        </p:spPr>
        <p:txBody>
          <a:bodyPr>
            <a:normAutofit lnSpcReduction="10000"/>
          </a:bodyPr>
          <a:lstStyle/>
          <a:p>
            <a:pPr marL="109728" indent="0">
              <a:buNone/>
            </a:pPr>
            <a:r>
              <a:rPr lang="es-ES" sz="2800" i="1"/>
              <a:t>¿Verdadero o falso?</a:t>
            </a:r>
          </a:p>
          <a:p>
            <a:pPr marL="109728" indent="0">
              <a:buNone/>
            </a:pPr>
            <a:r>
              <a:rPr lang="es-ES" sz="2800" smtClean="0"/>
              <a:t>El </a:t>
            </a:r>
            <a:r>
              <a:rPr lang="es-ES" sz="2800"/>
              <a:t>producto más importante de Colombia es el café, mientras que el producto más importante de Venezuela es el petróleo</a:t>
            </a:r>
            <a:r>
              <a:rPr lang="es-ES" sz="2800" smtClean="0"/>
              <a:t>.</a:t>
            </a:r>
          </a:p>
          <a:p>
            <a:pPr marL="109728" indent="0">
              <a:buNone/>
            </a:pPr>
            <a:endParaRPr lang="es-ES" sz="2800" smtClean="0"/>
          </a:p>
          <a:p>
            <a:pPr marL="109728" indent="0">
              <a:buNone/>
            </a:pPr>
            <a:r>
              <a:rPr lang="es-ES" sz="2800" i="1" u="sng" smtClean="0"/>
              <a:t>Mejor</a:t>
            </a:r>
            <a:r>
              <a:rPr lang="es-ES" sz="2800" smtClean="0"/>
              <a:t>: </a:t>
            </a:r>
            <a:r>
              <a:rPr lang="es-ES" sz="2800" i="1" smtClean="0"/>
              <a:t>¿</a:t>
            </a:r>
            <a:r>
              <a:rPr lang="es-ES" sz="2800" i="1"/>
              <a:t>Verdadero o falso?</a:t>
            </a:r>
          </a:p>
          <a:p>
            <a:pPr marL="624078" indent="-514350">
              <a:buAutoNum type="arabicPeriod"/>
            </a:pPr>
            <a:r>
              <a:rPr lang="es-ES" sz="2800" smtClean="0"/>
              <a:t>El producto más importante de Colombia es el café</a:t>
            </a:r>
            <a:r>
              <a:rPr lang="es-ES" sz="2800" dirty="0" smtClean="0"/>
              <a:t>.</a:t>
            </a:r>
          </a:p>
          <a:p>
            <a:pPr marL="624078" indent="-514350">
              <a:buAutoNum type="arabicPeriod"/>
            </a:pPr>
            <a:r>
              <a:rPr lang="es-ES" sz="2800"/>
              <a:t>El </a:t>
            </a:r>
            <a:r>
              <a:rPr lang="es-ES" sz="2800" smtClean="0"/>
              <a:t>producto </a:t>
            </a:r>
            <a:r>
              <a:rPr lang="es-ES" sz="2800"/>
              <a:t>más importante de </a:t>
            </a:r>
            <a:r>
              <a:rPr lang="es-ES" sz="2800" smtClean="0"/>
              <a:t>Venezuela </a:t>
            </a:r>
            <a:r>
              <a:rPr lang="es-ES" sz="2800"/>
              <a:t>es el petróleo</a:t>
            </a:r>
            <a:r>
              <a:rPr lang="es-ES" sz="2800" dirty="0" smtClean="0"/>
              <a:t>.</a:t>
            </a: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 smtClean="0"/>
              <a:t>Identifique</a:t>
            </a:r>
            <a:r>
              <a:rPr lang="en-US" smtClean="0"/>
              <a:t> el </a:t>
            </a:r>
            <a:r>
              <a:rPr lang="en-US" dirty="0" err="1" smtClean="0"/>
              <a:t>problema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5024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0" y="1600200"/>
            <a:ext cx="7467600" cy="4525963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es-ES" sz="2800" i="1" smtClean="0"/>
              <a:t>¿Verdadero o </a:t>
            </a:r>
            <a:r>
              <a:rPr lang="es-ES" sz="2800" i="1" dirty="0" smtClean="0"/>
              <a:t>falso?</a:t>
            </a:r>
          </a:p>
          <a:p>
            <a:pPr marL="109728" indent="0">
              <a:buNone/>
            </a:pPr>
            <a:r>
              <a:rPr lang="es-ES" sz="2800"/>
              <a:t>Todos los brasileños disfrutan </a:t>
            </a:r>
            <a:r>
              <a:rPr lang="es-ES" sz="2800" smtClean="0"/>
              <a:t>del </a:t>
            </a:r>
            <a:r>
              <a:rPr lang="es-ES" sz="2800"/>
              <a:t>fútbol.</a:t>
            </a:r>
            <a:endParaRPr lang="es-ES" sz="2800" smtClean="0"/>
          </a:p>
          <a:p>
            <a:pPr marL="109728" indent="0">
              <a:buNone/>
            </a:pPr>
            <a:endParaRPr lang="es-ES" sz="2800"/>
          </a:p>
          <a:p>
            <a:pPr marL="109728" indent="0">
              <a:buNone/>
            </a:pPr>
            <a:endParaRPr lang="es-ES" sz="2800" u="sng" smtClean="0"/>
          </a:p>
          <a:p>
            <a:pPr marL="109728" indent="0">
              <a:buNone/>
            </a:pPr>
            <a:r>
              <a:rPr lang="es-ES" sz="2800" i="1" u="sng" smtClean="0"/>
              <a:t>Mejor</a:t>
            </a:r>
            <a:r>
              <a:rPr lang="es-ES" sz="2800" u="sng" smtClean="0"/>
              <a:t>:</a:t>
            </a:r>
            <a:r>
              <a:rPr lang="es-ES" sz="2800" i="1" smtClean="0"/>
              <a:t> ¿Verdadero </a:t>
            </a:r>
            <a:r>
              <a:rPr lang="es-ES" sz="2800" i="1"/>
              <a:t>o </a:t>
            </a:r>
            <a:r>
              <a:rPr lang="es-ES" sz="2800" i="1" smtClean="0"/>
              <a:t>falso?</a:t>
            </a:r>
            <a:endParaRPr lang="es-ES" sz="2800" smtClean="0"/>
          </a:p>
          <a:p>
            <a:pPr marL="109728" indent="0">
              <a:buNone/>
            </a:pPr>
            <a:r>
              <a:rPr lang="es-ES" sz="2800"/>
              <a:t>El deporte más </a:t>
            </a:r>
            <a:r>
              <a:rPr lang="es-ES" sz="2800" smtClean="0"/>
              <a:t>popular en </a:t>
            </a:r>
            <a:r>
              <a:rPr lang="es-ES" sz="2800"/>
              <a:t>Brasil es el fútbol.</a:t>
            </a: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 smtClean="0"/>
              <a:t>Identifique</a:t>
            </a:r>
            <a:r>
              <a:rPr lang="en-US" smtClean="0"/>
              <a:t> el </a:t>
            </a:r>
            <a:r>
              <a:rPr lang="en-US" dirty="0" err="1" smtClean="0"/>
              <a:t>problema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7263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1752600"/>
            <a:ext cx="6934200" cy="4525963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es-ES" sz="2800" i="1" dirty="0" err="1" smtClean="0"/>
              <a:t>Verdadeiro</a:t>
            </a:r>
            <a:r>
              <a:rPr lang="es-ES" sz="2800" i="1" dirty="0" smtClean="0"/>
              <a:t> </a:t>
            </a:r>
            <a:r>
              <a:rPr lang="es-ES" sz="2800" i="1" dirty="0" err="1" smtClean="0"/>
              <a:t>ou</a:t>
            </a:r>
            <a:r>
              <a:rPr lang="es-ES" sz="2800" i="1" dirty="0" smtClean="0"/>
              <a:t> falso?</a:t>
            </a:r>
          </a:p>
          <a:p>
            <a:pPr marL="109728" indent="0">
              <a:buNone/>
            </a:pPr>
            <a:r>
              <a:rPr lang="es-ES" sz="2800"/>
              <a:t>México no es el país de habla hispana más grande del mundo.</a:t>
            </a:r>
          </a:p>
          <a:p>
            <a:pPr marL="109728" indent="0">
              <a:buNone/>
            </a:pPr>
            <a:endParaRPr lang="es-ES" sz="2800"/>
          </a:p>
          <a:p>
            <a:pPr marL="109728" indent="0">
              <a:buNone/>
            </a:pPr>
            <a:r>
              <a:rPr lang="es-ES" sz="2800" i="1" u="sng" smtClean="0"/>
              <a:t>Mejor</a:t>
            </a:r>
            <a:r>
              <a:rPr lang="es-ES" sz="2800" smtClean="0"/>
              <a:t>: </a:t>
            </a:r>
            <a:r>
              <a:rPr lang="es-ES" sz="2800" i="1" smtClean="0"/>
              <a:t>Verdadeiro ou falso?</a:t>
            </a:r>
            <a:endParaRPr lang="es-ES" sz="2800" smtClean="0"/>
          </a:p>
          <a:p>
            <a:pPr marL="109728" indent="0">
              <a:buNone/>
            </a:pPr>
            <a:r>
              <a:rPr lang="es-ES" sz="2800"/>
              <a:t>México es el país de habla hispana más grande del mundo.</a:t>
            </a: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 smtClean="0"/>
              <a:t>Identifique</a:t>
            </a:r>
            <a:r>
              <a:rPr lang="en-US" smtClean="0"/>
              <a:t> el </a:t>
            </a:r>
            <a:r>
              <a:rPr lang="en-US" dirty="0" err="1" smtClean="0"/>
              <a:t>problema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1421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2166</TotalTime>
  <Words>1866</Words>
  <Application>Microsoft Office PowerPoint</Application>
  <PresentationFormat>On-screen Show (4:3)</PresentationFormat>
  <Paragraphs>324</Paragraphs>
  <Slides>48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53" baseType="lpstr">
      <vt:lpstr>Lucida Sans Unicode</vt:lpstr>
      <vt:lpstr>Verdana</vt:lpstr>
      <vt:lpstr>Wingdings 2</vt:lpstr>
      <vt:lpstr>Wingdings 3</vt:lpstr>
      <vt:lpstr>Concourse</vt:lpstr>
      <vt:lpstr>Consejos para mejorar y contextualizar los exámenes escritos</vt:lpstr>
      <vt:lpstr>Objetivos</vt:lpstr>
      <vt:lpstr>PowerPoint Presentation</vt:lpstr>
      <vt:lpstr>Formatos de preguntas en los exámenes escritos</vt:lpstr>
      <vt:lpstr>Preguntas con respuesta de selección</vt:lpstr>
      <vt:lpstr>PREGUNTAS DEVERDADERO/FALSO</vt:lpstr>
      <vt:lpstr>Identifique el problema</vt:lpstr>
      <vt:lpstr>Identifique el problema</vt:lpstr>
      <vt:lpstr>Identifique el problema</vt:lpstr>
      <vt:lpstr>Identifique el problema</vt:lpstr>
      <vt:lpstr>PREGUNTAS DE EMPAREJAMIENTO</vt:lpstr>
      <vt:lpstr>Cómo redactar preguntas de emparejamiento</vt:lpstr>
      <vt:lpstr>Identifique los problemas</vt:lpstr>
      <vt:lpstr>PREGUNTAS DE OPCIÓN MÚLTIPLE</vt:lpstr>
      <vt:lpstr>Cómo redactar preguntas de opción múltiple</vt:lpstr>
      <vt:lpstr>Identifique el problema</vt:lpstr>
      <vt:lpstr>Identifique el problema</vt:lpstr>
      <vt:lpstr>Identifique el problema</vt:lpstr>
      <vt:lpstr>Identifique el problema</vt:lpstr>
      <vt:lpstr>Identifique el problema</vt:lpstr>
      <vt:lpstr>Identifique el problema</vt:lpstr>
      <vt:lpstr>Identifique el problema</vt:lpstr>
      <vt:lpstr>¿Cuántas alternativas?</vt:lpstr>
      <vt:lpstr>RESUMEN: Preguntas con respuesta de selección</vt:lpstr>
      <vt:lpstr>Preguntas de respuesta abierta</vt:lpstr>
      <vt:lpstr>LLENAR LOS ESPACIOS/ COMPLETAR LA ORACIÓN</vt:lpstr>
      <vt:lpstr>Identifique el problema</vt:lpstr>
      <vt:lpstr>Identifique el problema</vt:lpstr>
      <vt:lpstr>RESPUESTA CORTA/ RESUESTA DE ENSAYO</vt:lpstr>
      <vt:lpstr>Identifique el problema</vt:lpstr>
      <vt:lpstr>Identifique el problema</vt:lpstr>
      <vt:lpstr>RESUMEN: Preguntas abiertas</vt:lpstr>
      <vt:lpstr>Conextualización de los exámenes</vt:lpstr>
      <vt:lpstr>Ejemplo: Una prueba de vocabulario</vt:lpstr>
      <vt:lpstr>Ejemplo: Una prueba de gramática</vt:lpstr>
      <vt:lpstr>Ejemplos de pruebas conextualizadas del libro Perspectivas: Português para Falantes de Espanhol</vt:lpstr>
      <vt:lpstr>PowerPoint Presentation</vt:lpstr>
      <vt:lpstr>PowerPoint Presentation</vt:lpstr>
      <vt:lpstr>Cómo contextualizar un examen</vt:lpstr>
      <vt:lpstr>PowerPoint Presentation</vt:lpstr>
      <vt:lpstr>Formato de los exámenes para el libro Perspectivas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Objetivos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beb8</dc:creator>
  <cp:lastModifiedBy>Blair Bateman</cp:lastModifiedBy>
  <cp:revision>176</cp:revision>
  <dcterms:created xsi:type="dcterms:W3CDTF">2013-11-16T02:21:34Z</dcterms:created>
  <dcterms:modified xsi:type="dcterms:W3CDTF">2017-06-27T18:55:06Z</dcterms:modified>
</cp:coreProperties>
</file>